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610" r:id="rId2"/>
    <p:sldId id="424" r:id="rId3"/>
    <p:sldId id="425" r:id="rId4"/>
    <p:sldId id="426" r:id="rId5"/>
    <p:sldId id="427" r:id="rId6"/>
    <p:sldId id="433" r:id="rId7"/>
    <p:sldId id="434" r:id="rId8"/>
    <p:sldId id="435" r:id="rId9"/>
    <p:sldId id="436" r:id="rId10"/>
    <p:sldId id="438" r:id="rId11"/>
    <p:sldId id="428" r:id="rId12"/>
    <p:sldId id="439" r:id="rId13"/>
    <p:sldId id="440" r:id="rId14"/>
    <p:sldId id="429" r:id="rId15"/>
    <p:sldId id="441" r:id="rId16"/>
    <p:sldId id="442" r:id="rId17"/>
    <p:sldId id="516" r:id="rId18"/>
    <p:sldId id="443" r:id="rId19"/>
    <p:sldId id="444" r:id="rId20"/>
    <p:sldId id="431" r:id="rId21"/>
    <p:sldId id="445" r:id="rId22"/>
    <p:sldId id="446" r:id="rId23"/>
    <p:sldId id="447" r:id="rId24"/>
    <p:sldId id="432" r:id="rId25"/>
    <p:sldId id="448" r:id="rId26"/>
    <p:sldId id="449" r:id="rId27"/>
    <p:sldId id="510" r:id="rId28"/>
    <p:sldId id="450" r:id="rId29"/>
    <p:sldId id="513" r:id="rId30"/>
    <p:sldId id="524" r:id="rId31"/>
    <p:sldId id="463" r:id="rId32"/>
    <p:sldId id="529" r:id="rId33"/>
    <p:sldId id="596" r:id="rId34"/>
    <p:sldId id="591" r:id="rId35"/>
    <p:sldId id="597" r:id="rId36"/>
    <p:sldId id="598" r:id="rId37"/>
    <p:sldId id="599" r:id="rId38"/>
    <p:sldId id="595" r:id="rId39"/>
    <p:sldId id="592" r:id="rId40"/>
    <p:sldId id="488" r:id="rId41"/>
    <p:sldId id="555" r:id="rId42"/>
    <p:sldId id="557" r:id="rId43"/>
    <p:sldId id="607" r:id="rId44"/>
    <p:sldId id="498" r:id="rId45"/>
    <p:sldId id="500" r:id="rId46"/>
    <p:sldId id="501" r:id="rId47"/>
    <p:sldId id="604" r:id="rId48"/>
    <p:sldId id="559" r:id="rId49"/>
    <p:sldId id="572" r:id="rId50"/>
    <p:sldId id="574" r:id="rId51"/>
    <p:sldId id="573" r:id="rId52"/>
    <p:sldId id="568" r:id="rId53"/>
    <p:sldId id="575" r:id="rId54"/>
    <p:sldId id="560" r:id="rId55"/>
    <p:sldId id="576" r:id="rId56"/>
    <p:sldId id="577" r:id="rId57"/>
    <p:sldId id="579" r:id="rId58"/>
    <p:sldId id="605" r:id="rId59"/>
    <p:sldId id="563" r:id="rId60"/>
    <p:sldId id="580" r:id="rId61"/>
    <p:sldId id="581" r:id="rId62"/>
    <p:sldId id="582" r:id="rId63"/>
    <p:sldId id="583" r:id="rId64"/>
    <p:sldId id="584" r:id="rId65"/>
    <p:sldId id="585" r:id="rId66"/>
    <p:sldId id="586" r:id="rId67"/>
    <p:sldId id="606" r:id="rId68"/>
    <p:sldId id="562" r:id="rId69"/>
    <p:sldId id="587" r:id="rId70"/>
    <p:sldId id="588" r:id="rId71"/>
    <p:sldId id="589" r:id="rId72"/>
    <p:sldId id="602" r:id="rId7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10" autoAdjust="0"/>
    <p:restoredTop sz="94898" autoAdjust="0"/>
  </p:normalViewPr>
  <p:slideViewPr>
    <p:cSldViewPr>
      <p:cViewPr>
        <p:scale>
          <a:sx n="94" d="100"/>
          <a:sy n="94" d="100"/>
        </p:scale>
        <p:origin x="-1744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D62FC-F095-9B47-8628-258C14C91396}" type="datetimeFigureOut">
              <a:rPr lang="es-ES" smtClean="0"/>
              <a:pPr/>
              <a:t>08-11-12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A9A2E-6615-AE4C-8A5F-9421C3C1CB87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807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CO">
              <a:latin typeface="Calibri" charset="0"/>
            </a:endParaRPr>
          </a:p>
        </p:txBody>
      </p:sp>
      <p:sp>
        <p:nvSpPr>
          <p:cNvPr id="204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0CDC5AF-3449-E648-AD63-C523E785B233}" type="slidenum">
              <a:rPr lang="es-ES" sz="1200"/>
              <a:pPr eaLnBrk="1" hangingPunct="1"/>
              <a:t>1</a:t>
            </a:fld>
            <a:endParaRPr lang="es-E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A2E-6615-AE4C-8A5F-9421C3C1CB87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00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A63E-AAB9-442A-AAFD-4AF278DD7F23}" type="datetimeFigureOut">
              <a:rPr lang="es-CL" smtClean="0"/>
              <a:pPr/>
              <a:t>08-11-12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CEDB-66E1-46BB-B21A-199DB14DD858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9167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A63E-AAB9-442A-AAFD-4AF278DD7F23}" type="datetimeFigureOut">
              <a:rPr lang="es-CL" smtClean="0"/>
              <a:pPr/>
              <a:t>08-11-12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CEDB-66E1-46BB-B21A-199DB14DD858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750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A63E-AAB9-442A-AAFD-4AF278DD7F23}" type="datetimeFigureOut">
              <a:rPr lang="es-CL" smtClean="0"/>
              <a:pPr/>
              <a:t>08-11-12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CEDB-66E1-46BB-B21A-199DB14DD858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92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EF546-B94B-1745-99C2-4BD0FB33B371}" type="datetime1">
              <a:rPr lang="es-CO"/>
              <a:pPr>
                <a:defRPr/>
              </a:pPr>
              <a:t>08-11-12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1C10C-F12B-8041-8CD9-6FA35AC566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0094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B681-FCDC-9A42-BD6F-ED8079CBAB00}" type="datetime1">
              <a:rPr lang="es-CO"/>
              <a:pPr>
                <a:defRPr/>
              </a:pPr>
              <a:t>08-11-12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03692-61D8-4340-B4F9-70F0683FBE6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34066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1CFC-06CA-094B-8B57-715B21F5CE1D}" type="datetime1">
              <a:rPr lang="es-CO"/>
              <a:pPr>
                <a:defRPr/>
              </a:pPr>
              <a:t>08-11-12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6B2FB-862B-B04B-ABEA-0DF097D61F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8384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A63E-AAB9-442A-AAFD-4AF278DD7F23}" type="datetimeFigureOut">
              <a:rPr lang="es-CL" smtClean="0"/>
              <a:pPr/>
              <a:t>08-11-12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CEDB-66E1-46BB-B21A-199DB14DD858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997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A63E-AAB9-442A-AAFD-4AF278DD7F23}" type="datetimeFigureOut">
              <a:rPr lang="es-CL" smtClean="0"/>
              <a:pPr/>
              <a:t>08-11-12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CEDB-66E1-46BB-B21A-199DB14DD858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04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A63E-AAB9-442A-AAFD-4AF278DD7F23}" type="datetimeFigureOut">
              <a:rPr lang="es-CL" smtClean="0"/>
              <a:pPr/>
              <a:t>08-11-12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CEDB-66E1-46BB-B21A-199DB14DD858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2631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A63E-AAB9-442A-AAFD-4AF278DD7F23}" type="datetimeFigureOut">
              <a:rPr lang="es-CL" smtClean="0"/>
              <a:pPr/>
              <a:t>08-11-12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CEDB-66E1-46BB-B21A-199DB14DD858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652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A63E-AAB9-442A-AAFD-4AF278DD7F23}" type="datetimeFigureOut">
              <a:rPr lang="es-CL" smtClean="0"/>
              <a:pPr/>
              <a:t>08-11-12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CEDB-66E1-46BB-B21A-199DB14DD858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0064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A63E-AAB9-442A-AAFD-4AF278DD7F23}" type="datetimeFigureOut">
              <a:rPr lang="es-CL" smtClean="0"/>
              <a:pPr/>
              <a:t>08-11-12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CEDB-66E1-46BB-B21A-199DB14DD858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110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A63E-AAB9-442A-AAFD-4AF278DD7F23}" type="datetimeFigureOut">
              <a:rPr lang="es-CL" smtClean="0"/>
              <a:pPr/>
              <a:t>08-11-12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CEDB-66E1-46BB-B21A-199DB14DD858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430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A63E-AAB9-442A-AAFD-4AF278DD7F23}" type="datetimeFigureOut">
              <a:rPr lang="es-CL" smtClean="0"/>
              <a:pPr/>
              <a:t>08-11-12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CEDB-66E1-46BB-B21A-199DB14DD858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6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8A63E-AAB9-442A-AAFD-4AF278DD7F23}" type="datetimeFigureOut">
              <a:rPr lang="es-CL" smtClean="0"/>
              <a:pPr/>
              <a:t>08-11-12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1CEDB-66E1-46BB-B21A-199DB14DD858}" type="slidenum">
              <a:rPr lang="es-CL" smtClean="0"/>
              <a:pPr/>
              <a:t>‹Nr.›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677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Relationship Id="rId3" Type="http://schemas.openxmlformats.org/officeDocument/2006/relationships/image" Target="../media/image5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Relationship Id="rId3" Type="http://schemas.openxmlformats.org/officeDocument/2006/relationships/image" Target="../media/image60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Relationship Id="rId3" Type="http://schemas.openxmlformats.org/officeDocument/2006/relationships/image" Target="../media/image6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Relationship Id="rId3" Type="http://schemas.openxmlformats.org/officeDocument/2006/relationships/image" Target="../media/image64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eg"/><Relationship Id="rId3" Type="http://schemas.openxmlformats.org/officeDocument/2006/relationships/image" Target="../media/image67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eg"/><Relationship Id="rId3" Type="http://schemas.openxmlformats.org/officeDocument/2006/relationships/image" Target="../media/image6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4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eg"/><Relationship Id="rId3" Type="http://schemas.openxmlformats.org/officeDocument/2006/relationships/image" Target="../media/image77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jpeg"/><Relationship Id="rId3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eg"/><Relationship Id="rId3" Type="http://schemas.openxmlformats.org/officeDocument/2006/relationships/image" Target="../media/image8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image" Target="../media/image84.jpeg"/><Relationship Id="rId5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2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Relationship Id="rId3" Type="http://schemas.openxmlformats.org/officeDocument/2006/relationships/image" Target="../media/image87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71813" y="1500188"/>
            <a:ext cx="6072187" cy="1666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j-ea"/>
                <a:cs typeface="+mj-cs"/>
              </a:rPr>
              <a:t>EMPAQUES Y </a:t>
            </a:r>
            <a:r>
              <a:rPr lang="es-ES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+mj-ea"/>
                <a:cs typeface="+mj-cs"/>
              </a:rPr>
              <a:t>EMBALAJES</a:t>
            </a:r>
            <a:endParaRPr lang="es-ES" b="1" i="1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+mj-ea"/>
              <a:cs typeface="+mj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 rot="-5400000">
            <a:off x="3357562" y="1071563"/>
            <a:ext cx="2428875" cy="9144000"/>
          </a:xfrm>
          <a:prstGeom prst="rect">
            <a:avLst/>
          </a:prstGeom>
          <a:solidFill>
            <a:srgbClr val="BC0000"/>
          </a:solidFill>
          <a:ln>
            <a:noFill/>
          </a:ln>
          <a:effectLst>
            <a:outerShdw blurRad="63500" dist="50800" dir="5400000" algn="ctr" rotWithShape="0">
              <a:srgbClr val="000000">
                <a:alpha val="7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s-ES" dirty="0"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9459" name="Picture 10" descr="carton blanco chocol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74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235743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9650"/>
            <a:ext cx="235743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1254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251520" y="332656"/>
            <a:ext cx="7416824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/>
              <a:t>CLASES DE EMBALAJES </a:t>
            </a:r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 smtClean="0"/>
          </a:p>
          <a:p>
            <a:endParaRPr lang="es-ES" sz="3300" b="1" baseline="30000" dirty="0"/>
          </a:p>
          <a:p>
            <a:r>
              <a:rPr lang="es-ES" sz="3300" b="1" baseline="30000" dirty="0" smtClean="0"/>
              <a:t>2.3 </a:t>
            </a:r>
            <a:r>
              <a:rPr lang="es-ES" sz="3300" b="1" baseline="30000" dirty="0"/>
              <a:t>Tipos de </a:t>
            </a:r>
            <a:r>
              <a:rPr lang="es-ES" sz="3300" b="1" baseline="30000" dirty="0" smtClean="0"/>
              <a:t>Embalaje</a:t>
            </a:r>
            <a:endParaRPr lang="es-ES" sz="3300" baseline="30000" dirty="0" smtClean="0"/>
          </a:p>
          <a:p>
            <a:endParaRPr lang="es-ES" sz="3300" baseline="30000" dirty="0"/>
          </a:p>
          <a:p>
            <a:r>
              <a:rPr lang="es-ES" sz="3300" baseline="30000" dirty="0" smtClean="0"/>
              <a:t>Los </a:t>
            </a:r>
            <a:r>
              <a:rPr lang="es-ES" sz="3300" baseline="30000" dirty="0"/>
              <a:t>más comunes son:</a:t>
            </a:r>
          </a:p>
          <a:p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Cajas </a:t>
            </a:r>
            <a:r>
              <a:rPr lang="es-ES" sz="3300" baseline="30000" dirty="0"/>
              <a:t>plegables o rígidas de cartón o plástico.</a:t>
            </a:r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Latas </a:t>
            </a:r>
            <a:r>
              <a:rPr lang="es-ES" sz="3300" baseline="30000" dirty="0"/>
              <a:t>metálicas (en latón o aluminio).</a:t>
            </a:r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Botellas </a:t>
            </a:r>
            <a:r>
              <a:rPr lang="es-ES" sz="3300" baseline="30000" dirty="0"/>
              <a:t>y frascos fabricados en vidrio o plástico.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Botellas </a:t>
            </a:r>
            <a:r>
              <a:rPr lang="es-ES" sz="3300" baseline="30000" dirty="0"/>
              <a:t>de aerosol o gas (en metal).</a:t>
            </a:r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Ampolletas</a:t>
            </a:r>
            <a:r>
              <a:rPr lang="es-ES" sz="3300" baseline="30000" dirty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Cilindros </a:t>
            </a:r>
            <a:r>
              <a:rPr lang="es-ES" sz="3300" baseline="30000" dirty="0"/>
              <a:t>y barriles de metal o madera.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Sacos.</a:t>
            </a:r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Big bags.</a:t>
            </a:r>
            <a:endParaRPr lang="es-ES" sz="3300" baseline="30000" dirty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Bolsas </a:t>
            </a:r>
            <a:r>
              <a:rPr lang="es-ES" sz="3300" baseline="30000" dirty="0"/>
              <a:t>de papel o plástico.</a:t>
            </a:r>
            <a:endParaRPr lang="es-ES" sz="3300" dirty="0"/>
          </a:p>
        </p:txBody>
      </p:sp>
      <p:pic>
        <p:nvPicPr>
          <p:cNvPr id="7" name="Picture 4" descr="65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599" y="942681"/>
            <a:ext cx="2241873" cy="37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6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51520" y="332656"/>
            <a:ext cx="597666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 smtClean="0"/>
              <a:t>3 FUNCIONES </a:t>
            </a:r>
            <a:r>
              <a:rPr lang="es-ES" sz="3000" b="1" baseline="30000" dirty="0"/>
              <a:t>DEL </a:t>
            </a:r>
            <a:r>
              <a:rPr lang="es-ES" sz="3000" b="1" baseline="30000" dirty="0" smtClean="0"/>
              <a:t>EMBALAJE</a:t>
            </a:r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300" b="1" baseline="30000" dirty="0"/>
          </a:p>
          <a:p>
            <a:r>
              <a:rPr lang="es-ES" sz="3300" baseline="30000" dirty="0" smtClean="0"/>
              <a:t>	3.1 </a:t>
            </a:r>
            <a:r>
              <a:rPr lang="es-ES" sz="3300" baseline="30000" dirty="0"/>
              <a:t>Función de Protección.</a:t>
            </a:r>
          </a:p>
          <a:p>
            <a:r>
              <a:rPr lang="es-ES" sz="3300" baseline="30000" dirty="0" smtClean="0"/>
              <a:t>	</a:t>
            </a:r>
          </a:p>
          <a:p>
            <a:r>
              <a:rPr lang="es-ES" sz="3300" baseline="30000" dirty="0" smtClean="0"/>
              <a:t>	3.2 </a:t>
            </a:r>
            <a:r>
              <a:rPr lang="es-ES" sz="3300" baseline="30000" dirty="0"/>
              <a:t>Función de Simplificación de Uso. </a:t>
            </a:r>
            <a:endParaRPr lang="es-ES" sz="3300" baseline="30000" dirty="0" smtClean="0"/>
          </a:p>
          <a:p>
            <a:endParaRPr lang="es-ES" sz="3300" baseline="30000" dirty="0"/>
          </a:p>
          <a:p>
            <a:r>
              <a:rPr lang="es-ES" sz="3300" baseline="30000" dirty="0" smtClean="0"/>
              <a:t>	3.3 </a:t>
            </a:r>
            <a:r>
              <a:rPr lang="es-ES" sz="3300" baseline="30000" dirty="0"/>
              <a:t>Función de Estimulación de Compra.</a:t>
            </a:r>
            <a:endParaRPr lang="es-ES" sz="33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518" y="3849710"/>
            <a:ext cx="31242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3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14282" y="278646"/>
            <a:ext cx="610643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/>
              <a:t>FUNCIONES DEL EMBALAJE </a:t>
            </a:r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r>
              <a:rPr lang="es-ES" sz="3300" b="1" baseline="30000" dirty="0" smtClean="0"/>
              <a:t>3.1 </a:t>
            </a:r>
            <a:r>
              <a:rPr lang="es-ES" sz="3300" b="1" baseline="30000" dirty="0"/>
              <a:t>Función de Protección</a:t>
            </a:r>
          </a:p>
          <a:p>
            <a:endParaRPr lang="fi-FI" sz="3300" baseline="30000" dirty="0"/>
          </a:p>
          <a:p>
            <a:endParaRPr lang="fi-FI" sz="3300" baseline="30000" dirty="0" smtClean="0"/>
          </a:p>
          <a:p>
            <a:r>
              <a:rPr lang="fi-FI" sz="3300" baseline="30000" dirty="0"/>
              <a:t>	</a:t>
            </a:r>
            <a:r>
              <a:rPr lang="fi-FI" sz="3300" baseline="30000" dirty="0" err="1" smtClean="0"/>
              <a:t>Protección</a:t>
            </a:r>
            <a:r>
              <a:rPr lang="fi-FI" sz="3300" baseline="30000" dirty="0" smtClean="0"/>
              <a:t> </a:t>
            </a:r>
            <a:r>
              <a:rPr lang="fi-FI" sz="3300" baseline="30000" dirty="0"/>
              <a:t>contra el </a:t>
            </a:r>
            <a:r>
              <a:rPr lang="fi-FI" sz="3300" baseline="30000" dirty="0" err="1"/>
              <a:t>tiempo</a:t>
            </a:r>
            <a:r>
              <a:rPr lang="fi-FI" sz="3300" baseline="30000" dirty="0"/>
              <a:t>.</a:t>
            </a:r>
          </a:p>
          <a:p>
            <a:endParaRPr lang="fi-FI" sz="3300" baseline="30000" dirty="0" smtClean="0"/>
          </a:p>
          <a:p>
            <a:r>
              <a:rPr lang="fi-FI" sz="3300" baseline="30000" dirty="0" smtClean="0"/>
              <a:t>	</a:t>
            </a:r>
            <a:r>
              <a:rPr lang="fi-FI" sz="3300" baseline="30000" dirty="0" err="1" smtClean="0"/>
              <a:t>Protección</a:t>
            </a:r>
            <a:r>
              <a:rPr lang="fi-FI" sz="3300" baseline="30000" dirty="0" smtClean="0"/>
              <a:t> </a:t>
            </a:r>
            <a:r>
              <a:rPr lang="fi-FI" sz="3300" baseline="30000" dirty="0" err="1"/>
              <a:t>para</a:t>
            </a:r>
            <a:r>
              <a:rPr lang="fi-FI" sz="3300" baseline="30000" dirty="0"/>
              <a:t> el </a:t>
            </a:r>
            <a:r>
              <a:rPr lang="fi-FI" sz="3300" baseline="30000" dirty="0" err="1"/>
              <a:t>transporte</a:t>
            </a:r>
            <a:r>
              <a:rPr lang="fi-FI" sz="3300" baseline="30000" dirty="0"/>
              <a:t>.</a:t>
            </a:r>
          </a:p>
          <a:p>
            <a:endParaRPr lang="fi-FI" sz="3300" baseline="30000" dirty="0" smtClean="0"/>
          </a:p>
          <a:p>
            <a:r>
              <a:rPr lang="fi-FI" sz="3300" baseline="30000" dirty="0" smtClean="0"/>
              <a:t>	</a:t>
            </a:r>
            <a:r>
              <a:rPr lang="fi-FI" sz="3300" baseline="30000" dirty="0" err="1" smtClean="0"/>
              <a:t>Protección</a:t>
            </a:r>
            <a:r>
              <a:rPr lang="fi-FI" sz="3300" baseline="30000" dirty="0" smtClean="0"/>
              <a:t> </a:t>
            </a:r>
            <a:r>
              <a:rPr lang="fi-FI" sz="3300" baseline="30000" dirty="0" err="1"/>
              <a:t>para</a:t>
            </a:r>
            <a:r>
              <a:rPr lang="fi-FI" sz="3300" baseline="30000" dirty="0"/>
              <a:t> las </a:t>
            </a:r>
            <a:r>
              <a:rPr lang="fi-FI" sz="3300" baseline="30000" dirty="0" err="1"/>
              <a:t>variaciones</a:t>
            </a:r>
            <a:r>
              <a:rPr lang="fi-FI" sz="3300" baseline="30000" dirty="0"/>
              <a:t> </a:t>
            </a:r>
            <a:r>
              <a:rPr lang="fi-FI" sz="3300" baseline="30000" dirty="0" err="1"/>
              <a:t>externas</a:t>
            </a:r>
            <a:r>
              <a:rPr lang="fi-FI" sz="3300" baseline="30000" dirty="0"/>
              <a:t>.</a:t>
            </a:r>
            <a:endParaRPr lang="es-ES" sz="33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32" y="4322786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0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216024" y="334974"/>
            <a:ext cx="4572000" cy="45089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000" b="1" baseline="30000" dirty="0"/>
              <a:t>FUNCIONES DEL </a:t>
            </a:r>
            <a:r>
              <a:rPr lang="es-ES" sz="3000" b="1" baseline="30000" dirty="0" smtClean="0"/>
              <a:t>EMBALAJE</a:t>
            </a:r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r>
              <a:rPr lang="es-ES" sz="3000" b="1" baseline="30000" dirty="0" smtClean="0"/>
              <a:t> </a:t>
            </a:r>
          </a:p>
          <a:p>
            <a:endParaRPr lang="es-ES" sz="3000" b="1" baseline="30000" dirty="0"/>
          </a:p>
          <a:p>
            <a:r>
              <a:rPr lang="es-ES" sz="3300" b="1" baseline="30000" dirty="0" smtClean="0"/>
              <a:t>3.2 </a:t>
            </a:r>
            <a:r>
              <a:rPr lang="es-ES" sz="3300" b="1" baseline="30000" dirty="0"/>
              <a:t>Función de Simplificación de </a:t>
            </a:r>
            <a:r>
              <a:rPr lang="es-ES" sz="3300" b="1" baseline="30000" dirty="0" smtClean="0"/>
              <a:t>Uso</a:t>
            </a:r>
          </a:p>
          <a:p>
            <a:endParaRPr lang="es-ES" sz="3300" b="1" baseline="30000" dirty="0"/>
          </a:p>
          <a:p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Nuevos </a:t>
            </a:r>
            <a:r>
              <a:rPr lang="es-ES" sz="3300" baseline="30000" dirty="0"/>
              <a:t>usos del producto.</a:t>
            </a:r>
          </a:p>
          <a:p>
            <a:pPr marL="457200" indent="-457200">
              <a:buFont typeface="Arial"/>
              <a:buChar char="•"/>
            </a:pP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Versatilidad </a:t>
            </a:r>
            <a:r>
              <a:rPr lang="es-ES" sz="3300" baseline="30000" dirty="0"/>
              <a:t>del uso del producto.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Facilidad </a:t>
            </a:r>
            <a:r>
              <a:rPr lang="es-ES" sz="3300" baseline="30000" dirty="0"/>
              <a:t>de manejo del producto.</a:t>
            </a:r>
            <a:endParaRPr lang="es-ES" sz="33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717032"/>
            <a:ext cx="4125960" cy="303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251520" y="332656"/>
            <a:ext cx="56063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/>
              <a:t>FUNCIONES DEL EMBALAJE </a:t>
            </a:r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r>
              <a:rPr lang="es-ES" sz="3300" b="1" baseline="30000" dirty="0" smtClean="0"/>
              <a:t>3.3 </a:t>
            </a:r>
            <a:r>
              <a:rPr lang="es-ES" sz="3300" b="1" baseline="30000" dirty="0"/>
              <a:t>Función de Estimulación de Compra</a:t>
            </a:r>
          </a:p>
          <a:p>
            <a:endParaRPr lang="es-ES" sz="3300" baseline="30000" dirty="0" smtClean="0"/>
          </a:p>
          <a:p>
            <a:endParaRPr lang="es-ES" sz="3300" baseline="30000" dirty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Atracción </a:t>
            </a:r>
            <a:r>
              <a:rPr lang="es-ES" sz="3300" baseline="30000" dirty="0"/>
              <a:t>de compra.</a:t>
            </a:r>
          </a:p>
          <a:p>
            <a:pPr marL="457200" indent="-457200">
              <a:buFont typeface="Arial"/>
              <a:buChar char="•"/>
            </a:pP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Identificación </a:t>
            </a:r>
            <a:r>
              <a:rPr lang="es-ES" sz="3300" baseline="30000" dirty="0"/>
              <a:t>del producto.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endParaRPr lang="es-ES" sz="3300" baseline="30000" dirty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Diferenciación</a:t>
            </a:r>
            <a:r>
              <a:rPr lang="es-ES" sz="3300" baseline="30000" dirty="0"/>
              <a:t>.</a:t>
            </a:r>
            <a:endParaRPr lang="es-ES" sz="33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728" y="4077072"/>
            <a:ext cx="521827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0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51520" y="260648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000" b="1" baseline="30000" dirty="0" smtClean="0"/>
              <a:t>4 LA ETIQUETA</a:t>
            </a:r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000" b="1" baseline="30000" dirty="0"/>
          </a:p>
          <a:p>
            <a:endParaRPr lang="es-ES" sz="3000" b="1" baseline="30000" dirty="0"/>
          </a:p>
          <a:p>
            <a:r>
              <a:rPr lang="es-ES" sz="3300" baseline="30000" dirty="0"/>
              <a:t>4.1 Definición</a:t>
            </a:r>
            <a:r>
              <a:rPr lang="es-ES" sz="3300" baseline="30000" dirty="0" smtClean="0"/>
              <a:t>.</a:t>
            </a:r>
          </a:p>
          <a:p>
            <a:endParaRPr lang="es-ES" sz="3300" baseline="30000" dirty="0"/>
          </a:p>
          <a:p>
            <a:r>
              <a:rPr lang="es-ES" sz="3300" baseline="30000" dirty="0"/>
              <a:t>4.2 </a:t>
            </a:r>
            <a:r>
              <a:rPr lang="es-ES" sz="3300" baseline="30000" dirty="0" smtClean="0"/>
              <a:t>Idioma de las etiquetas. </a:t>
            </a:r>
          </a:p>
          <a:p>
            <a:endParaRPr lang="es-ES" sz="3300" baseline="30000" dirty="0"/>
          </a:p>
          <a:p>
            <a:r>
              <a:rPr lang="es-ES" sz="3300" baseline="30000" dirty="0" smtClean="0"/>
              <a:t>4.3 </a:t>
            </a:r>
            <a:r>
              <a:rPr lang="es-ES" sz="3300" baseline="30000" dirty="0"/>
              <a:t>Información de las Etiquetas.</a:t>
            </a:r>
            <a:endParaRPr lang="es-ES" sz="33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780928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3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51520" y="332656"/>
            <a:ext cx="860676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/>
              <a:t>LA ETIQUETA </a:t>
            </a:r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r>
              <a:rPr lang="es-ES" sz="3300" b="1" baseline="30000" dirty="0" smtClean="0"/>
              <a:t>4.1 </a:t>
            </a:r>
            <a:r>
              <a:rPr lang="es-ES" sz="3300" b="1" baseline="30000" dirty="0"/>
              <a:t>Definición</a:t>
            </a:r>
          </a:p>
          <a:p>
            <a:endParaRPr lang="es-ES" sz="3300" baseline="30000" dirty="0" smtClean="0"/>
          </a:p>
          <a:p>
            <a:endParaRPr lang="es-ES" sz="3300" baseline="30000" dirty="0" smtClean="0"/>
          </a:p>
          <a:p>
            <a:r>
              <a:rPr lang="es-ES" sz="3300" baseline="30000" dirty="0" smtClean="0"/>
              <a:t>Las </a:t>
            </a:r>
            <a:r>
              <a:rPr lang="es-ES" sz="3300" baseline="30000" dirty="0"/>
              <a:t>etiquetas son las zonas en las cuales van las inscripciones diversas que pueden </a:t>
            </a:r>
            <a:r>
              <a:rPr lang="es-ES" sz="3300" baseline="30000" dirty="0" smtClean="0"/>
              <a:t>ir</a:t>
            </a:r>
            <a:r>
              <a:rPr lang="es-ES" sz="3300" dirty="0" smtClean="0"/>
              <a:t> </a:t>
            </a:r>
            <a:r>
              <a:rPr lang="es-ES" sz="3300" baseline="30000" dirty="0" smtClean="0"/>
              <a:t>directamente </a:t>
            </a:r>
            <a:r>
              <a:rPr lang="es-ES" sz="3300" baseline="30000" dirty="0"/>
              <a:t>impresas o no, en los embalajes</a:t>
            </a:r>
            <a:endParaRPr lang="es-ES" sz="33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867622"/>
            <a:ext cx="3572184" cy="284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0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51520" y="318135"/>
            <a:ext cx="4572000" cy="3323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000" b="1" baseline="30000" dirty="0"/>
              <a:t>LA </a:t>
            </a:r>
            <a:r>
              <a:rPr lang="es-ES" sz="3000" b="1" baseline="30000" dirty="0" smtClean="0"/>
              <a:t>ETIQUETA</a:t>
            </a:r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r>
              <a:rPr lang="es-ES" sz="3300" b="1" baseline="30000" dirty="0" smtClean="0"/>
              <a:t>4.2 </a:t>
            </a:r>
            <a:r>
              <a:rPr lang="es-ES" sz="3300" b="1" baseline="30000" dirty="0"/>
              <a:t>El Idioma en las </a:t>
            </a:r>
            <a:r>
              <a:rPr lang="es-ES" sz="3300" b="1" baseline="30000" dirty="0" smtClean="0"/>
              <a:t>Etiquetas</a:t>
            </a:r>
          </a:p>
          <a:p>
            <a:endParaRPr lang="es-ES" sz="3300" b="1" baseline="30000" dirty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Idioma del país de origen</a:t>
            </a:r>
            <a:r>
              <a:rPr lang="es-ES" sz="3300" baseline="30000" dirty="0"/>
              <a:t>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Idioma del país de destino</a:t>
            </a:r>
            <a:r>
              <a:rPr lang="es-ES" sz="3300" baseline="30000" dirty="0"/>
              <a:t>.</a:t>
            </a:r>
            <a:endParaRPr lang="es-ES" sz="33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043572"/>
            <a:ext cx="3923928" cy="278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7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323528" y="404664"/>
            <a:ext cx="4572000" cy="64325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000" b="1" baseline="30000" dirty="0"/>
              <a:t>LA </a:t>
            </a:r>
            <a:r>
              <a:rPr lang="es-ES" sz="3000" b="1" baseline="30000" dirty="0" smtClean="0"/>
              <a:t>ETIQUETA</a:t>
            </a:r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300" b="1" baseline="30000" dirty="0" smtClean="0"/>
          </a:p>
          <a:p>
            <a:r>
              <a:rPr lang="es-ES" sz="3300" b="1" baseline="30000" dirty="0" smtClean="0"/>
              <a:t>4.3 </a:t>
            </a:r>
            <a:r>
              <a:rPr lang="es-ES" sz="3300" b="1" baseline="30000" dirty="0"/>
              <a:t>Información </a:t>
            </a:r>
            <a:r>
              <a:rPr lang="es-ES" sz="3300" b="1" baseline="30000" dirty="0" smtClean="0"/>
              <a:t>de </a:t>
            </a:r>
            <a:r>
              <a:rPr lang="es-ES" sz="3300" b="1" baseline="30000" dirty="0"/>
              <a:t>las Etiquetas</a:t>
            </a:r>
          </a:p>
          <a:p>
            <a:endParaRPr lang="es-ES" sz="3300" baseline="30000" dirty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Marca</a:t>
            </a:r>
            <a:r>
              <a:rPr lang="es-ES" sz="3300" baseline="30000" dirty="0"/>
              <a:t>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Propietario </a:t>
            </a:r>
            <a:r>
              <a:rPr lang="es-ES" sz="3300" baseline="30000" dirty="0"/>
              <a:t>de la Marca.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Fabricante</a:t>
            </a:r>
            <a:r>
              <a:rPr lang="es-ES" sz="3300" baseline="30000" dirty="0"/>
              <a:t>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Fecha </a:t>
            </a:r>
            <a:r>
              <a:rPr lang="es-ES" sz="3300" baseline="30000" dirty="0"/>
              <a:t>de Caducidad.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Componentes</a:t>
            </a:r>
            <a:r>
              <a:rPr lang="es-ES" sz="3300" baseline="30000" dirty="0"/>
              <a:t>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Instrucciones </a:t>
            </a:r>
            <a:r>
              <a:rPr lang="es-ES" sz="3300" baseline="30000" dirty="0"/>
              <a:t>de Uso.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Cliente </a:t>
            </a:r>
            <a:r>
              <a:rPr lang="es-ES" sz="3300" baseline="30000" dirty="0"/>
              <a:t>del Fabricante.</a:t>
            </a:r>
          </a:p>
          <a:p>
            <a:pPr marL="457200" indent="-457200">
              <a:buFont typeface="Arial"/>
              <a:buChar char="•"/>
            </a:pPr>
            <a:r>
              <a:rPr lang="es-ES" sz="3300" baseline="30000" dirty="0"/>
              <a:t>Procedencia.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Cantidad</a:t>
            </a:r>
            <a:r>
              <a:rPr lang="es-ES" sz="3300" baseline="30000" dirty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s-ES" sz="3300" baseline="30000" dirty="0"/>
              <a:t>Fecha de Fabricación</a:t>
            </a:r>
            <a:r>
              <a:rPr lang="es-ES" sz="3300" baseline="30000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Sugestiones </a:t>
            </a:r>
            <a:r>
              <a:rPr lang="es-ES" sz="3300" baseline="30000" dirty="0"/>
              <a:t>de uso.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Advertencias.</a:t>
            </a:r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Precio.</a:t>
            </a:r>
            <a:endParaRPr lang="es-ES" sz="3300" baseline="30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132856"/>
            <a:ext cx="388062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8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51520" y="332656"/>
            <a:ext cx="6696744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/>
              <a:t>LOS EMBALAJES Y LA PROTECCIÓN DEL </a:t>
            </a:r>
            <a:r>
              <a:rPr lang="es-ES" sz="3000" b="1" baseline="30000" dirty="0" smtClean="0"/>
              <a:t>AMBIENTE</a:t>
            </a:r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000" b="1" baseline="30000" dirty="0"/>
          </a:p>
          <a:p>
            <a:endParaRPr lang="es-ES" sz="3000" baseline="30000" dirty="0" smtClean="0"/>
          </a:p>
          <a:p>
            <a:r>
              <a:rPr lang="es-ES" sz="3300" baseline="30000" dirty="0" smtClean="0"/>
              <a:t>5.1 </a:t>
            </a:r>
            <a:r>
              <a:rPr lang="es-ES" sz="3300" baseline="30000" dirty="0"/>
              <a:t>Reducción de la Toxicidad en los Embalajes. </a:t>
            </a:r>
            <a:endParaRPr lang="es-ES" sz="3300" baseline="30000" dirty="0" smtClean="0"/>
          </a:p>
          <a:p>
            <a:endParaRPr lang="es-ES" sz="3300" baseline="30000" dirty="0"/>
          </a:p>
          <a:p>
            <a:r>
              <a:rPr lang="es-ES" sz="3300" baseline="30000" dirty="0" smtClean="0"/>
              <a:t>5.2 </a:t>
            </a:r>
            <a:r>
              <a:rPr lang="es-ES" sz="3300" baseline="30000" dirty="0"/>
              <a:t>Reducción de la Cantidad en los Embalajes</a:t>
            </a:r>
            <a:endParaRPr lang="es-ES" sz="33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242" y="2348880"/>
            <a:ext cx="345925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2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323528" y="260648"/>
            <a:ext cx="8136904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aseline="30000" dirty="0"/>
              <a:t>CONTENIDO</a:t>
            </a:r>
            <a:r>
              <a:rPr lang="es-ES" sz="4400" baseline="-25000" dirty="0"/>
              <a:t> </a:t>
            </a:r>
            <a:endParaRPr lang="es-ES" sz="4400" baseline="-25000" dirty="0" smtClean="0"/>
          </a:p>
          <a:p>
            <a:endParaRPr lang="es-ES" sz="3000" baseline="30000" dirty="0" smtClean="0">
              <a:latin typeface="Arial Unicode MS"/>
              <a:cs typeface="Arial Unicode MS"/>
            </a:endParaRPr>
          </a:p>
          <a:p>
            <a:endParaRPr lang="es-ES" sz="3000" baseline="30000" dirty="0">
              <a:latin typeface="Arial Unicode MS"/>
              <a:cs typeface="Arial Unicode MS"/>
            </a:endParaRPr>
          </a:p>
          <a:p>
            <a:r>
              <a:rPr lang="es-ES" sz="3000" baseline="30000" dirty="0" smtClean="0">
                <a:latin typeface="Arial Unicode MS"/>
                <a:cs typeface="Arial Unicode MS"/>
              </a:rPr>
              <a:t>1. DEFINICION</a:t>
            </a:r>
          </a:p>
          <a:p>
            <a:r>
              <a:rPr lang="es-ES" sz="3000" baseline="30000" dirty="0" smtClean="0">
                <a:latin typeface="Arial Unicode MS"/>
                <a:cs typeface="Arial Unicode MS"/>
              </a:rPr>
              <a:t> </a:t>
            </a:r>
          </a:p>
          <a:p>
            <a:r>
              <a:rPr lang="es-ES" sz="3000" baseline="30000" dirty="0" smtClean="0">
                <a:latin typeface="Arial Unicode MS"/>
                <a:cs typeface="Arial Unicode MS"/>
              </a:rPr>
              <a:t>2. CLASES </a:t>
            </a:r>
            <a:r>
              <a:rPr lang="es-ES" sz="3000" baseline="30000" dirty="0">
                <a:latin typeface="Arial Unicode MS"/>
                <a:cs typeface="Arial Unicode MS"/>
              </a:rPr>
              <a:t>DE EMBALAJES</a:t>
            </a:r>
            <a:r>
              <a:rPr lang="es-ES" sz="3000" baseline="30000" dirty="0" smtClean="0">
                <a:latin typeface="Arial Unicode MS"/>
                <a:cs typeface="Arial Unicode MS"/>
              </a:rPr>
              <a:t>.</a:t>
            </a:r>
          </a:p>
          <a:p>
            <a:endParaRPr lang="es-ES" sz="3000" baseline="30000" dirty="0">
              <a:latin typeface="Arial Unicode MS"/>
              <a:cs typeface="Arial Unicode MS"/>
            </a:endParaRPr>
          </a:p>
          <a:p>
            <a:r>
              <a:rPr lang="es-ES" sz="3000" baseline="30000" dirty="0">
                <a:latin typeface="Arial Unicode MS"/>
                <a:cs typeface="Arial Unicode MS"/>
              </a:rPr>
              <a:t>3. FUNCIONES DEL EMBALAJE</a:t>
            </a:r>
            <a:r>
              <a:rPr lang="es-ES" sz="3000" baseline="30000" dirty="0" smtClean="0">
                <a:latin typeface="Arial Unicode MS"/>
                <a:cs typeface="Arial Unicode MS"/>
              </a:rPr>
              <a:t>.</a:t>
            </a:r>
          </a:p>
          <a:p>
            <a:endParaRPr lang="es-ES" sz="3000" baseline="30000" dirty="0">
              <a:latin typeface="Arial Unicode MS"/>
              <a:cs typeface="Arial Unicode MS"/>
            </a:endParaRPr>
          </a:p>
          <a:p>
            <a:r>
              <a:rPr lang="es-ES" sz="3000" baseline="30000" dirty="0">
                <a:latin typeface="Arial Unicode MS"/>
                <a:cs typeface="Arial Unicode MS"/>
              </a:rPr>
              <a:t>4. LA ETIQUETA</a:t>
            </a:r>
            <a:r>
              <a:rPr lang="es-ES" sz="3000" baseline="30000" dirty="0" smtClean="0">
                <a:latin typeface="Arial Unicode MS"/>
                <a:cs typeface="Arial Unicode MS"/>
              </a:rPr>
              <a:t>.</a:t>
            </a:r>
          </a:p>
          <a:p>
            <a:endParaRPr lang="es-ES" sz="3000" baseline="30000" dirty="0">
              <a:latin typeface="Arial Unicode MS"/>
              <a:cs typeface="Arial Unicode MS"/>
            </a:endParaRPr>
          </a:p>
          <a:p>
            <a:r>
              <a:rPr lang="es-ES" sz="3000" baseline="30000" dirty="0">
                <a:latin typeface="Arial Unicode MS"/>
                <a:cs typeface="Arial Unicode MS"/>
              </a:rPr>
              <a:t>5. LOS EMBALAJES Y LA PROTECCIÓN DEL AMBIENTE</a:t>
            </a:r>
            <a:r>
              <a:rPr lang="es-ES" sz="3000" baseline="30000" dirty="0" smtClean="0">
                <a:latin typeface="Arial Unicode MS"/>
                <a:cs typeface="Arial Unicode MS"/>
              </a:rPr>
              <a:t>.</a:t>
            </a:r>
          </a:p>
          <a:p>
            <a:endParaRPr lang="es-ES" sz="3000" baseline="30000" dirty="0">
              <a:latin typeface="Arial Unicode MS"/>
              <a:cs typeface="Arial Unicode MS"/>
            </a:endParaRPr>
          </a:p>
          <a:p>
            <a:r>
              <a:rPr lang="es-ES" sz="3000" baseline="30000" dirty="0">
                <a:latin typeface="Arial Unicode MS"/>
                <a:cs typeface="Arial Unicode MS"/>
              </a:rPr>
              <a:t>6. CARACTERÍSTICAS DE UN BUEN EMBALAJE. </a:t>
            </a:r>
            <a:endParaRPr lang="es-ES" sz="3000" baseline="30000" dirty="0" smtClean="0">
              <a:latin typeface="Arial Unicode MS"/>
              <a:cs typeface="Arial Unicode MS"/>
            </a:endParaRPr>
          </a:p>
        </p:txBody>
      </p:sp>
      <p:pic>
        <p:nvPicPr>
          <p:cNvPr id="7" name="Picture 4" descr="producto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02" y="4897611"/>
            <a:ext cx="3494798" cy="196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9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179512" y="311165"/>
            <a:ext cx="7776864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/>
              <a:t>LOS EMBALAJES Y LA PROTECCIÓN DEL </a:t>
            </a:r>
            <a:r>
              <a:rPr lang="es-ES" sz="3000" b="1" baseline="30000" dirty="0" smtClean="0"/>
              <a:t>AMBIENTE</a:t>
            </a:r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300" b="1" baseline="30000" dirty="0"/>
          </a:p>
          <a:p>
            <a:r>
              <a:rPr lang="es-ES" sz="3300" baseline="30000" dirty="0"/>
              <a:t>5.1 Reducción de la Toxicidad en los </a:t>
            </a:r>
            <a:r>
              <a:rPr lang="es-ES" sz="3300" baseline="30000" dirty="0" smtClean="0"/>
              <a:t>Embalajes</a:t>
            </a:r>
          </a:p>
          <a:p>
            <a:endParaRPr lang="es-ES" sz="3300" baseline="30000" dirty="0"/>
          </a:p>
          <a:p>
            <a:r>
              <a:rPr lang="es-ES" sz="3300" baseline="30000" dirty="0"/>
              <a:t>Algunos de los materiales más interesantes en costo-beneficio, dañan el ambiente. Ejemplo:</a:t>
            </a:r>
          </a:p>
          <a:p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/>
              <a:t>D</a:t>
            </a:r>
            <a:r>
              <a:rPr lang="es-ES" sz="3300" baseline="30000" dirty="0" smtClean="0"/>
              <a:t>isminución </a:t>
            </a:r>
            <a:r>
              <a:rPr lang="es-ES" sz="3300" baseline="30000" dirty="0"/>
              <a:t>de uso de espuma plástica con </a:t>
            </a:r>
            <a:r>
              <a:rPr lang="es-ES" sz="3300" baseline="30000" dirty="0" err="1" smtClean="0"/>
              <a:t>triclorobenceno</a:t>
            </a:r>
            <a:endParaRPr lang="es-ES" sz="3300" baseline="30000" dirty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/>
              <a:t>D</a:t>
            </a:r>
            <a:r>
              <a:rPr lang="es-ES" sz="3300" baseline="30000" dirty="0" smtClean="0"/>
              <a:t>isminución </a:t>
            </a:r>
            <a:r>
              <a:rPr lang="es-ES" sz="3300" baseline="30000" dirty="0"/>
              <a:t>del uso de aerosoles con </a:t>
            </a:r>
            <a:r>
              <a:rPr lang="es-ES" sz="3300" baseline="30000" dirty="0" err="1"/>
              <a:t>clorofluoruro</a:t>
            </a:r>
            <a:r>
              <a:rPr lang="es-ES" sz="3300" baseline="30000" dirty="0"/>
              <a:t> de carbono (dañino para la capa de ozono).</a:t>
            </a:r>
            <a:endParaRPr lang="es-ES" sz="33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938" y="4214818"/>
            <a:ext cx="2503730" cy="2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9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179512" y="332656"/>
            <a:ext cx="72008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/>
              <a:t>LOS EMBALAJES Y LA PROTECCIÓN DEL </a:t>
            </a:r>
            <a:r>
              <a:rPr lang="es-ES" sz="3000" b="1" baseline="30000" dirty="0" smtClean="0"/>
              <a:t>AMBIENTE</a:t>
            </a:r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300" b="1" baseline="30000" dirty="0"/>
          </a:p>
          <a:p>
            <a:r>
              <a:rPr lang="es-ES" sz="3300" baseline="30000" dirty="0"/>
              <a:t>5.2 Reducción de la Cantidad en los Embalajes </a:t>
            </a:r>
            <a:endParaRPr lang="es-ES" sz="3300" baseline="30000" dirty="0" smtClean="0"/>
          </a:p>
          <a:p>
            <a:endParaRPr lang="es-ES" sz="3300" baseline="30000" dirty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Disminución </a:t>
            </a:r>
            <a:r>
              <a:rPr lang="es-ES" sz="3300" baseline="30000" dirty="0"/>
              <a:t>del número de embalajes.</a:t>
            </a:r>
          </a:p>
          <a:p>
            <a:pPr marL="457200" indent="-457200">
              <a:buFont typeface="Arial"/>
              <a:buChar char="•"/>
            </a:pP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Disminución </a:t>
            </a:r>
            <a:r>
              <a:rPr lang="es-ES" sz="3300" baseline="30000" dirty="0"/>
              <a:t>de los embalajes difícilmente degradables.</a:t>
            </a:r>
          </a:p>
          <a:p>
            <a:pPr marL="457200" indent="-457200">
              <a:buFont typeface="Arial"/>
              <a:buChar char="•"/>
            </a:pP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Reciclaje </a:t>
            </a:r>
            <a:r>
              <a:rPr lang="es-ES" sz="3300" baseline="30000" dirty="0"/>
              <a:t>de los materiales de embalaje</a:t>
            </a:r>
            <a:endParaRPr lang="es-ES" sz="33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3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51520" y="332656"/>
            <a:ext cx="7128792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 smtClean="0"/>
              <a:t>CARACTERÍSTICAS </a:t>
            </a:r>
            <a:r>
              <a:rPr lang="es-ES" sz="3000" b="1" baseline="30000" dirty="0"/>
              <a:t>DE UN BUEN </a:t>
            </a:r>
            <a:r>
              <a:rPr lang="es-ES" sz="3000" b="1" baseline="30000" dirty="0" smtClean="0"/>
              <a:t>EMBALAJE</a:t>
            </a:r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000" b="1" baseline="30000" dirty="0"/>
          </a:p>
          <a:p>
            <a:r>
              <a:rPr lang="es-ES" sz="3300" baseline="30000" dirty="0"/>
              <a:t>6.1 Variable Producto</a:t>
            </a:r>
            <a:r>
              <a:rPr lang="es-ES" sz="3300" baseline="30000" dirty="0" smtClean="0"/>
              <a:t>.</a:t>
            </a:r>
          </a:p>
          <a:p>
            <a:endParaRPr lang="es-ES" sz="3300" baseline="30000" dirty="0"/>
          </a:p>
          <a:p>
            <a:r>
              <a:rPr lang="es-ES" sz="3300" baseline="30000" dirty="0"/>
              <a:t>6.2 Variable Comunicación</a:t>
            </a:r>
            <a:r>
              <a:rPr lang="es-ES" sz="3300" baseline="30000" dirty="0" smtClean="0"/>
              <a:t>.</a:t>
            </a:r>
          </a:p>
          <a:p>
            <a:endParaRPr lang="es-ES" sz="3300" baseline="30000" dirty="0"/>
          </a:p>
          <a:p>
            <a:r>
              <a:rPr lang="es-ES" sz="3300" baseline="30000" dirty="0"/>
              <a:t>6.3 Variable Distribución</a:t>
            </a:r>
            <a:r>
              <a:rPr lang="es-ES" sz="3300" baseline="30000" dirty="0" smtClean="0"/>
              <a:t>.</a:t>
            </a:r>
          </a:p>
          <a:p>
            <a:endParaRPr lang="es-ES" sz="3300" baseline="30000" dirty="0"/>
          </a:p>
          <a:p>
            <a:r>
              <a:rPr lang="es-ES" sz="3300" baseline="30000" dirty="0"/>
              <a:t>6.4 Variables Sentido Social o Ecológico. </a:t>
            </a:r>
            <a:endParaRPr lang="es-ES" sz="3300" baseline="30000" dirty="0" smtClean="0"/>
          </a:p>
          <a:p>
            <a:endParaRPr lang="es-ES" sz="3300" baseline="30000" dirty="0"/>
          </a:p>
          <a:p>
            <a:r>
              <a:rPr lang="es-ES" sz="3300" baseline="30000" dirty="0" smtClean="0"/>
              <a:t>6.5 </a:t>
            </a:r>
            <a:r>
              <a:rPr lang="es-ES" sz="3300" baseline="30000" dirty="0"/>
              <a:t>Variable </a:t>
            </a:r>
            <a:r>
              <a:rPr lang="es-ES" sz="3300" baseline="30000" dirty="0" smtClean="0"/>
              <a:t>Precio</a:t>
            </a:r>
          </a:p>
          <a:p>
            <a:endParaRPr lang="es-ES" sz="3300" baseline="30000" dirty="0"/>
          </a:p>
          <a:p>
            <a:r>
              <a:rPr lang="es-ES" sz="3300" baseline="30000" dirty="0" smtClean="0"/>
              <a:t>6.6 Variable Seguridad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143116"/>
            <a:ext cx="3851894" cy="31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3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251520" y="260648"/>
            <a:ext cx="889248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/>
              <a:t>CARACTERÍSTICAS DE UN BUEN </a:t>
            </a:r>
            <a:r>
              <a:rPr lang="es-ES" sz="3000" b="1" baseline="30000" dirty="0" smtClean="0"/>
              <a:t>EMBALAJE</a:t>
            </a:r>
          </a:p>
          <a:p>
            <a:endParaRPr lang="es-ES" sz="3000" b="1" baseline="30000" dirty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r>
              <a:rPr lang="es-ES" sz="3300" b="1" baseline="30000" dirty="0" smtClean="0"/>
              <a:t>6.1 </a:t>
            </a:r>
            <a:r>
              <a:rPr lang="es-ES" sz="3300" b="1" baseline="30000" dirty="0"/>
              <a:t>Variable Producto </a:t>
            </a:r>
            <a:endParaRPr lang="es-ES" sz="3300" b="1" baseline="30000" dirty="0" smtClean="0"/>
          </a:p>
          <a:p>
            <a:endParaRPr lang="es-ES" sz="3300" b="1" baseline="30000" dirty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Fácil </a:t>
            </a:r>
            <a:r>
              <a:rPr lang="es-ES" sz="3300" baseline="30000" dirty="0"/>
              <a:t>de utilizar (abrir, cerrar y consumir).</a:t>
            </a:r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Protector </a:t>
            </a:r>
            <a:r>
              <a:rPr lang="es-ES" sz="3300" baseline="30000" dirty="0"/>
              <a:t>de las características del producto contra: luz, aire, golpes, variaciones externas (temperatura, humedad, presión interna y externa)</a:t>
            </a:r>
            <a:r>
              <a:rPr lang="es-ES" sz="3300" baseline="30000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Que conserve.</a:t>
            </a:r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Que venda.</a:t>
            </a:r>
            <a:endParaRPr lang="es-ES" sz="3300" dirty="0"/>
          </a:p>
        </p:txBody>
      </p:sp>
      <p:pic>
        <p:nvPicPr>
          <p:cNvPr id="9" name="Picture 3" descr="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1118" y="4509120"/>
            <a:ext cx="3294755" cy="2127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90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251520" y="332656"/>
            <a:ext cx="6408712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 smtClean="0"/>
              <a:t>CARACTERÍSTICAS </a:t>
            </a:r>
            <a:r>
              <a:rPr lang="es-ES" sz="3000" b="1" baseline="30000" dirty="0"/>
              <a:t>DE UN BUEN </a:t>
            </a:r>
            <a:r>
              <a:rPr lang="es-ES" sz="3000" b="1" baseline="30000" dirty="0" smtClean="0"/>
              <a:t>EMBALAJE</a:t>
            </a:r>
          </a:p>
          <a:p>
            <a:endParaRPr lang="es-ES" sz="3000" b="1" baseline="30000" dirty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300" b="1" baseline="30000" dirty="0"/>
          </a:p>
          <a:p>
            <a:r>
              <a:rPr lang="es-ES" sz="3300" b="1" baseline="30000" dirty="0" smtClean="0"/>
              <a:t>6.2 </a:t>
            </a:r>
            <a:r>
              <a:rPr lang="es-ES" sz="3300" b="1" baseline="30000" dirty="0"/>
              <a:t>Variable </a:t>
            </a:r>
            <a:r>
              <a:rPr lang="es-ES" sz="3300" b="1" baseline="30000" dirty="0" smtClean="0"/>
              <a:t>Comunicación</a:t>
            </a:r>
          </a:p>
          <a:p>
            <a:endParaRPr lang="es-ES" sz="3300" b="1" baseline="30000" dirty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Atractivo.</a:t>
            </a:r>
          </a:p>
          <a:p>
            <a:pPr marL="457200" indent="-457200">
              <a:buFont typeface="Arial"/>
              <a:buChar char="•"/>
            </a:pPr>
            <a:endParaRPr lang="es-ES" sz="3300" baseline="30000" dirty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Buen </a:t>
            </a:r>
            <a:r>
              <a:rPr lang="es-ES" sz="3300" baseline="30000" dirty="0"/>
              <a:t>Transmisor de Información.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endParaRPr lang="es-ES" sz="3300" baseline="30000" dirty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Diferente</a:t>
            </a:r>
            <a:r>
              <a:rPr lang="es-ES" sz="3300" baseline="30000" dirty="0"/>
              <a:t>.</a:t>
            </a:r>
            <a:endParaRPr lang="es-ES" sz="33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3933056"/>
            <a:ext cx="3060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34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51520" y="260648"/>
            <a:ext cx="756084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/>
              <a:t>CARACTERÍSTICAS DE UN BUEN </a:t>
            </a:r>
            <a:r>
              <a:rPr lang="es-ES" sz="3000" b="1" baseline="30000" dirty="0" smtClean="0"/>
              <a:t>EMBALAJE</a:t>
            </a:r>
          </a:p>
          <a:p>
            <a:endParaRPr lang="es-ES" sz="3000" b="1" baseline="30000" dirty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300" b="1" baseline="30000" dirty="0" smtClean="0"/>
          </a:p>
          <a:p>
            <a:r>
              <a:rPr lang="es-ES" sz="3300" b="1" baseline="30000" dirty="0" smtClean="0"/>
              <a:t>6.3 </a:t>
            </a:r>
            <a:r>
              <a:rPr lang="es-ES" sz="3300" b="1" baseline="30000" dirty="0"/>
              <a:t>Variable Distribución </a:t>
            </a:r>
            <a:endParaRPr lang="es-ES" sz="3300" b="1" baseline="30000" dirty="0" smtClean="0"/>
          </a:p>
          <a:p>
            <a:endParaRPr lang="es-ES" sz="3300" b="1" baseline="30000" dirty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Fácil </a:t>
            </a:r>
            <a:r>
              <a:rPr lang="es-ES" sz="3300" baseline="30000" dirty="0"/>
              <a:t>de almacenar.</a:t>
            </a:r>
          </a:p>
          <a:p>
            <a:pPr marL="457200" indent="-457200">
              <a:buFont typeface="Arial"/>
              <a:buChar char="•"/>
            </a:pP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Fácil </a:t>
            </a:r>
            <a:r>
              <a:rPr lang="es-ES" sz="3300" baseline="30000" dirty="0"/>
              <a:t>de exponer.</a:t>
            </a:r>
            <a:endParaRPr lang="es-ES" sz="33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365104"/>
            <a:ext cx="37592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9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51520" y="332656"/>
            <a:ext cx="756084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/>
              <a:t>CARACTERÍSTICAS DE UN BUEN </a:t>
            </a:r>
            <a:r>
              <a:rPr lang="es-ES" sz="3000" b="1" baseline="30000" dirty="0" smtClean="0"/>
              <a:t>EMBALAJE</a:t>
            </a:r>
          </a:p>
          <a:p>
            <a:endParaRPr lang="es-ES" sz="3000" b="1" baseline="30000" dirty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300" b="1" baseline="30000" dirty="0"/>
          </a:p>
          <a:p>
            <a:r>
              <a:rPr lang="es-ES" sz="3300" b="1" baseline="30000" dirty="0" smtClean="0"/>
              <a:t>6.4 </a:t>
            </a:r>
            <a:r>
              <a:rPr lang="es-ES" sz="3300" b="1" baseline="30000" dirty="0"/>
              <a:t>Variables Sentido Social o Ecológico</a:t>
            </a:r>
          </a:p>
          <a:p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Eficiente</a:t>
            </a:r>
            <a:r>
              <a:rPr lang="es-ES" sz="3300" baseline="30000" dirty="0"/>
              <a:t>.</a:t>
            </a:r>
          </a:p>
          <a:p>
            <a:pPr marL="457200" indent="-457200">
              <a:buFont typeface="Arial"/>
              <a:buChar char="•"/>
            </a:pP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Reutilizable</a:t>
            </a:r>
            <a:r>
              <a:rPr lang="es-ES" sz="3300" baseline="30000" dirty="0"/>
              <a:t>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endParaRPr lang="es-ES" sz="3300" baseline="30000" dirty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Reciclable</a:t>
            </a:r>
            <a:r>
              <a:rPr lang="es-ES" sz="3300" baseline="30000" dirty="0"/>
              <a:t>. </a:t>
            </a: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endParaRPr lang="es-ES" sz="3300" baseline="30000" dirty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No </a:t>
            </a:r>
            <a:r>
              <a:rPr lang="es-ES" sz="3300" baseline="30000" dirty="0"/>
              <a:t>tóxico.</a:t>
            </a:r>
          </a:p>
          <a:p>
            <a:pPr marL="457200" indent="-457200">
              <a:buFont typeface="Arial"/>
              <a:buChar char="•"/>
            </a:pP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Degradable</a:t>
            </a:r>
            <a:r>
              <a:rPr lang="es-ES" sz="3300" baseline="30000" dirty="0"/>
              <a:t>.</a:t>
            </a:r>
            <a:endParaRPr lang="es-ES" sz="33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3284984"/>
            <a:ext cx="2387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43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251520" y="332656"/>
            <a:ext cx="7892380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/>
              <a:t>CARACTERÍSTICAS DE UN BUEN </a:t>
            </a:r>
            <a:r>
              <a:rPr lang="es-ES" sz="3000" b="1" baseline="30000" dirty="0" smtClean="0"/>
              <a:t>EMBALAJE</a:t>
            </a:r>
          </a:p>
          <a:p>
            <a:endParaRPr lang="es-ES" sz="3000" b="1" baseline="30000" dirty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300" b="1" baseline="30000" dirty="0"/>
          </a:p>
          <a:p>
            <a:r>
              <a:rPr lang="es-ES" sz="3300" b="1" baseline="30000" dirty="0" smtClean="0"/>
              <a:t>6.5 </a:t>
            </a:r>
            <a:r>
              <a:rPr lang="es-ES" sz="3300" b="1" baseline="30000" dirty="0"/>
              <a:t>Variable </a:t>
            </a:r>
            <a:r>
              <a:rPr lang="es-ES" sz="3300" b="1" baseline="30000" dirty="0" smtClean="0"/>
              <a:t>Precio</a:t>
            </a:r>
          </a:p>
          <a:p>
            <a:endParaRPr lang="es-ES" sz="3300" b="1" baseline="30000" dirty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El </a:t>
            </a:r>
            <a:r>
              <a:rPr lang="es-ES" sz="3300" baseline="30000" dirty="0"/>
              <a:t>embalaje debe ser económico.</a:t>
            </a:r>
          </a:p>
          <a:p>
            <a:pPr marL="457200" indent="-457200">
              <a:buFont typeface="Arial"/>
              <a:buChar char="•"/>
            </a:pPr>
            <a:endParaRPr lang="es-ES" sz="3300" baseline="30000" dirty="0" smtClean="0"/>
          </a:p>
          <a:p>
            <a:pPr marL="457200" indent="-457200">
              <a:buFont typeface="Arial"/>
              <a:buChar char="•"/>
            </a:pPr>
            <a:r>
              <a:rPr lang="es-ES" sz="3300" baseline="30000" dirty="0" smtClean="0"/>
              <a:t>Debe </a:t>
            </a:r>
            <a:r>
              <a:rPr lang="es-ES" sz="3300" baseline="30000" dirty="0"/>
              <a:t>tener relación con la fuerza de la necesidad que satisface.</a:t>
            </a:r>
            <a:endParaRPr lang="es-ES" sz="33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149080"/>
            <a:ext cx="3517900" cy="23114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077072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5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251520" y="332656"/>
            <a:ext cx="727280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/>
              <a:t>CARACTERÍSTICAS DE UN BUEN </a:t>
            </a:r>
            <a:r>
              <a:rPr lang="es-ES" sz="3000" b="1" baseline="30000" dirty="0" smtClean="0"/>
              <a:t>EMBALAJE</a:t>
            </a:r>
          </a:p>
          <a:p>
            <a:endParaRPr lang="es-ES" sz="3000" b="1" baseline="30000" dirty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300" b="1" baseline="30000" dirty="0" smtClean="0"/>
          </a:p>
          <a:p>
            <a:r>
              <a:rPr lang="es-ES" sz="3300" b="1" baseline="30000" dirty="0" smtClean="0"/>
              <a:t>6.6 Variable Seguridad</a:t>
            </a:r>
          </a:p>
          <a:p>
            <a:endParaRPr lang="es-ES" sz="3300" b="1" baseline="30000" dirty="0" smtClean="0"/>
          </a:p>
          <a:p>
            <a:pPr>
              <a:spcBef>
                <a:spcPct val="50000"/>
              </a:spcBef>
            </a:pPr>
            <a:r>
              <a:rPr lang="es-MX" sz="2400" dirty="0" smtClean="0"/>
              <a:t>1-</a:t>
            </a:r>
            <a:r>
              <a:rPr lang="es-MX" sz="2200" dirty="0" smtClean="0"/>
              <a:t>Que sea seguro para el consumidor</a:t>
            </a:r>
          </a:p>
          <a:p>
            <a:pPr>
              <a:spcBef>
                <a:spcPct val="50000"/>
              </a:spcBef>
            </a:pPr>
            <a:r>
              <a:rPr lang="es-MX" sz="2200" dirty="0" smtClean="0"/>
              <a:t>2-Que sea seguro para el medio ambiente</a:t>
            </a:r>
          </a:p>
          <a:p>
            <a:pPr>
              <a:spcBef>
                <a:spcPct val="50000"/>
              </a:spcBef>
            </a:pPr>
            <a:r>
              <a:rPr lang="es-MX" sz="2200" dirty="0" smtClean="0"/>
              <a:t>3-Que sea seguro para el fabricante</a:t>
            </a:r>
          </a:p>
          <a:p>
            <a:pPr>
              <a:spcBef>
                <a:spcPct val="50000"/>
              </a:spcBef>
            </a:pPr>
            <a:r>
              <a:rPr lang="es-MX" sz="2200" dirty="0" smtClean="0"/>
              <a:t>4-Que sea seguro para el distribuidor</a:t>
            </a:r>
            <a:endParaRPr lang="en-US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629" y="3687538"/>
            <a:ext cx="3556527" cy="309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8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51520" y="332656"/>
            <a:ext cx="71287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 smtClean="0"/>
              <a:t>CARACTERÍSTICAS </a:t>
            </a:r>
            <a:r>
              <a:rPr lang="es-ES" sz="3000" b="1" baseline="30000" dirty="0"/>
              <a:t>DE UN BUEN </a:t>
            </a:r>
            <a:r>
              <a:rPr lang="es-ES" sz="3000" b="1" baseline="30000" dirty="0" smtClean="0"/>
              <a:t>EMBALAJE</a:t>
            </a:r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000" b="1" baseline="30000" dirty="0"/>
          </a:p>
          <a:p>
            <a:r>
              <a:rPr lang="es-ES" sz="3300" baseline="30000" dirty="0" smtClean="0"/>
              <a:t>Que sea activo – participa de la conservación del producto</a:t>
            </a:r>
          </a:p>
          <a:p>
            <a:endParaRPr lang="es-ES" sz="3300" baseline="30000" dirty="0"/>
          </a:p>
          <a:p>
            <a:r>
              <a:rPr lang="es-ES" sz="3300" baseline="30000" dirty="0" smtClean="0"/>
              <a:t>Que sea Inteligente – es capaz de entregar una información adicional al usuario</a:t>
            </a:r>
          </a:p>
          <a:p>
            <a:endParaRPr lang="es-ES" sz="3300" baseline="30000" dirty="0"/>
          </a:p>
          <a:p>
            <a:endParaRPr lang="es-ES" sz="3300" baseline="30000" dirty="0" smtClean="0"/>
          </a:p>
          <a:p>
            <a:endParaRPr lang="es-ES" sz="3300" baseline="30000" dirty="0"/>
          </a:p>
          <a:p>
            <a:endParaRPr lang="es-ES" sz="3300" baseline="300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091480"/>
            <a:ext cx="4680520" cy="350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9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142844" y="476672"/>
            <a:ext cx="849694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 smtClean="0"/>
              <a:t>DEFINICIÓN</a:t>
            </a:r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300" b="1" baseline="30000" dirty="0"/>
          </a:p>
          <a:p>
            <a:r>
              <a:rPr lang="es-ES" sz="3300" baseline="30000" dirty="0"/>
              <a:t>El embalaje es todo aquello que acompaña y protege al producto intrínseco desde </a:t>
            </a:r>
            <a:r>
              <a:rPr lang="es-ES" sz="3300" baseline="30000" dirty="0" smtClean="0"/>
              <a:t>el</a:t>
            </a:r>
            <a:r>
              <a:rPr lang="es-ES" sz="3300" dirty="0" smtClean="0"/>
              <a:t> </a:t>
            </a:r>
            <a:r>
              <a:rPr lang="es-ES" sz="3300" baseline="30000" dirty="0" smtClean="0"/>
              <a:t>momento </a:t>
            </a:r>
            <a:r>
              <a:rPr lang="es-ES" sz="3300" baseline="30000" dirty="0"/>
              <a:t>de la producción hasta el momento del consumo.</a:t>
            </a:r>
            <a:endParaRPr lang="es-ES" sz="3300" dirty="0"/>
          </a:p>
        </p:txBody>
      </p:sp>
      <p:pic>
        <p:nvPicPr>
          <p:cNvPr id="7" name="Picture 14" descr="liderpack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2528">
            <a:off x="2674639" y="3494500"/>
            <a:ext cx="4012025" cy="283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86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23528" y="1124744"/>
            <a:ext cx="7815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b="1" dirty="0" smtClean="0">
                <a:solidFill>
                  <a:srgbClr val="CC0000"/>
                </a:solidFill>
              </a:rPr>
              <a:t>QUE </a:t>
            </a:r>
            <a:r>
              <a:rPr lang="es-MX" b="1" dirty="0">
                <a:solidFill>
                  <a:srgbClr val="CC0000"/>
                </a:solidFill>
              </a:rPr>
              <a:t>ESTE AL DIA EN TENDENCIAS</a:t>
            </a:r>
            <a:endParaRPr lang="en-US" b="1" dirty="0">
              <a:solidFill>
                <a:srgbClr val="CC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7544" y="2183373"/>
            <a:ext cx="8358187" cy="347787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2200" dirty="0"/>
              <a:t>EMPAQUES PARA PRODUCTOS LIGHT</a:t>
            </a:r>
          </a:p>
          <a:p>
            <a:pPr eaLnBrk="1" hangingPunct="1">
              <a:spcBef>
                <a:spcPct val="50000"/>
              </a:spcBef>
            </a:pPr>
            <a:r>
              <a:rPr lang="es-MX" sz="2200" dirty="0"/>
              <a:t>EMPAQUES BIODEGRADABLES</a:t>
            </a:r>
          </a:p>
          <a:p>
            <a:pPr eaLnBrk="1" hangingPunct="1">
              <a:spcBef>
                <a:spcPct val="50000"/>
              </a:spcBef>
            </a:pPr>
            <a:r>
              <a:rPr lang="es-MX" sz="2200" dirty="0"/>
              <a:t>EMPAQUES RECICLABLES </a:t>
            </a:r>
          </a:p>
          <a:p>
            <a:pPr eaLnBrk="1" hangingPunct="1">
              <a:spcBef>
                <a:spcPct val="50000"/>
              </a:spcBef>
            </a:pPr>
            <a:r>
              <a:rPr lang="es-MX" sz="2200" dirty="0"/>
              <a:t>EMPAQUES PARA </a:t>
            </a:r>
            <a:r>
              <a:rPr lang="es-MX" sz="2200" dirty="0" smtClean="0"/>
              <a:t>MICROONDAS</a:t>
            </a:r>
            <a:endParaRPr lang="es-MX" sz="2200" dirty="0"/>
          </a:p>
          <a:p>
            <a:pPr eaLnBrk="1" hangingPunct="1">
              <a:spcBef>
                <a:spcPct val="50000"/>
              </a:spcBef>
            </a:pPr>
            <a:r>
              <a:rPr lang="es-MX" sz="2200" dirty="0"/>
              <a:t>EMPAQUES PARA PRODUCTOS CONGELADOS</a:t>
            </a:r>
          </a:p>
          <a:p>
            <a:pPr eaLnBrk="1" hangingPunct="1">
              <a:spcBef>
                <a:spcPct val="50000"/>
              </a:spcBef>
            </a:pPr>
            <a:r>
              <a:rPr lang="es-MX" sz="2200" dirty="0"/>
              <a:t>EMPAQUES PARA ALIMENTOS ETNICOS</a:t>
            </a:r>
          </a:p>
          <a:p>
            <a:pPr eaLnBrk="1" hangingPunct="1">
              <a:spcBef>
                <a:spcPct val="50000"/>
              </a:spcBef>
            </a:pPr>
            <a:r>
              <a:rPr lang="es-MX" sz="2200" dirty="0"/>
              <a:t>EMPAQUES PARA BEBIDAS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79512" y="188640"/>
            <a:ext cx="7128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 smtClean="0"/>
              <a:t>OTRAS</a:t>
            </a:r>
            <a:r>
              <a:rPr lang="es-ES" sz="3000" b="1" dirty="0" smtClean="0"/>
              <a:t> </a:t>
            </a:r>
            <a:r>
              <a:rPr lang="es-ES" sz="3000" b="1" baseline="30000" dirty="0" smtClean="0"/>
              <a:t>CARACTERISTICAS</a:t>
            </a:r>
          </a:p>
        </p:txBody>
      </p:sp>
    </p:spTree>
    <p:extLst>
      <p:ext uri="{BB962C8B-B14F-4D97-AF65-F5344CB8AC3E}">
        <p14:creationId xmlns:p14="http://schemas.microsoft.com/office/powerpoint/2010/main" val="749122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1857364"/>
            <a:ext cx="4572032" cy="4119560"/>
          </a:xfrm>
        </p:spPr>
        <p:txBody>
          <a:bodyPr lIns="92075" tIns="46038" rIns="92075" bIns="46038"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600" b="1" i="1" dirty="0">
                <a:latin typeface="Arial" charset="0"/>
                <a:ea typeface="+mn-ea"/>
                <a:cs typeface="+mn-cs"/>
              </a:rPr>
              <a:t>El nombre y la marca  del producto deben utilizar el  30% del espacio</a:t>
            </a:r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600" b="1" i="1" dirty="0">
                <a:latin typeface="Arial" charset="0"/>
                <a:ea typeface="+mn-ea"/>
                <a:cs typeface="+mn-cs"/>
              </a:rPr>
              <a:t>Se recomienda diseñar una mascota</a:t>
            </a:r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600" b="1" i="1" dirty="0">
                <a:latin typeface="Arial" charset="0"/>
                <a:ea typeface="+mn-ea"/>
                <a:cs typeface="+mn-cs"/>
              </a:rPr>
              <a:t>Debe haber una frase que sirva como lema o promesa básica </a:t>
            </a:r>
            <a:r>
              <a:rPr lang="es-ES_tradnl" sz="1100" b="1" i="1" dirty="0">
                <a:latin typeface="Arial" charset="0"/>
                <a:ea typeface="+mn-ea"/>
                <a:cs typeface="+mn-cs"/>
              </a:rPr>
              <a:t>(</a:t>
            </a:r>
            <a:r>
              <a:rPr lang="es-ES_tradnl" sz="1100" i="1" dirty="0">
                <a:latin typeface="Arial" charset="0"/>
                <a:ea typeface="+mn-ea"/>
                <a:cs typeface="+mn-cs"/>
              </a:rPr>
              <a:t>CONTIENE </a:t>
            </a:r>
            <a:r>
              <a:rPr lang="es-ES_tradnl" sz="1100" i="1" dirty="0" smtClean="0">
                <a:latin typeface="Arial" charset="0"/>
                <a:ea typeface="+mn-ea"/>
                <a:cs typeface="+mn-cs"/>
              </a:rPr>
              <a:t>HIERRO)</a:t>
            </a:r>
            <a:endParaRPr lang="es-ES_tradnl" sz="1100" b="1" i="1" dirty="0">
              <a:latin typeface="Arial" charset="0"/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600" b="1" i="1" dirty="0">
                <a:latin typeface="Arial" charset="0"/>
                <a:ea typeface="+mn-ea"/>
                <a:cs typeface="+mn-cs"/>
              </a:rPr>
              <a:t>Un espacio </a:t>
            </a:r>
            <a:r>
              <a:rPr lang="es-ES_tradnl" sz="1600" b="1" i="1" dirty="0" smtClean="0">
                <a:latin typeface="Arial" charset="0"/>
                <a:ea typeface="+mn-ea"/>
                <a:cs typeface="+mn-cs"/>
              </a:rPr>
              <a:t>con información de contactos (</a:t>
            </a:r>
            <a:r>
              <a:rPr lang="es-ES_tradnl" sz="1600" b="1" i="1" dirty="0">
                <a:latin typeface="Arial" charset="0"/>
                <a:ea typeface="+mn-ea"/>
                <a:cs typeface="+mn-cs"/>
              </a:rPr>
              <a:t>Teléfonos)</a:t>
            </a:r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600" b="1" i="1" dirty="0">
                <a:latin typeface="Arial" charset="0"/>
                <a:ea typeface="+mn-ea"/>
                <a:cs typeface="+mn-cs"/>
              </a:rPr>
              <a:t>Indicar el Contenido Neto</a:t>
            </a:r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600" b="1" i="1" dirty="0">
                <a:latin typeface="Arial" charset="0"/>
                <a:ea typeface="+mn-ea"/>
                <a:cs typeface="+mn-cs"/>
              </a:rPr>
              <a:t>Código de barras ( principalmente en las presentaciones que se venden en los Autoservicios )</a:t>
            </a:r>
          </a:p>
          <a:p>
            <a:pPr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1600" b="1" i="1" dirty="0">
                <a:latin typeface="Arial" charset="0"/>
                <a:ea typeface="+mn-ea"/>
                <a:cs typeface="+mn-cs"/>
              </a:rPr>
              <a:t>Que al envase le suceda </a:t>
            </a:r>
            <a:r>
              <a:rPr lang="es-ES_tradnl" sz="1600" b="1" i="1" dirty="0" smtClean="0">
                <a:latin typeface="Arial" charset="0"/>
                <a:ea typeface="+mn-ea"/>
                <a:cs typeface="+mn-cs"/>
              </a:rPr>
              <a:t>lo que se espera, el más bonito sale primero</a:t>
            </a:r>
          </a:p>
        </p:txBody>
      </p:sp>
      <p:cxnSp>
        <p:nvCxnSpPr>
          <p:cNvPr id="4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51520" y="332656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 smtClean="0"/>
              <a:t>RECOMENDACIONES PARA EL DISEÑO</a:t>
            </a:r>
          </a:p>
        </p:txBody>
      </p:sp>
      <p:pic>
        <p:nvPicPr>
          <p:cNvPr id="216066" name="Picture 2" descr="http://t3.gstatic.com/images?q=tbn:ANd9GcSzneFX5-SOp3bgxlj4l7td8y1_1faqapx8GSMm-bYGb7u7BTkl5JUZsfx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2972307" cy="4000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64643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56384"/>
            <a:ext cx="3261905" cy="321297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739310" y="2348880"/>
            <a:ext cx="5904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rgbClr val="0070C0"/>
                </a:solidFill>
              </a:rPr>
              <a:t>EMBALAJES DE EXPORTACION</a:t>
            </a:r>
            <a:endParaRPr lang="es-E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8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83568" y="332656"/>
            <a:ext cx="240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ENVASES Y EMBALAJES</a:t>
            </a:r>
            <a:endParaRPr lang="es-CL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395536" y="148478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DESARROLLO DEL COMERCIO EXTERIOR DE MERCANCIAS INVOLUCRA EL LLEVAR A CABO UNA SERIE DE ACTIVIDADES, IGUAL DE IMPORTANTES UNAS QUE OTRAS, LO QUE NOS LLEVARÁ A QUE LA ACTIVIDAD COMERCIAL SEA EXITOSA.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42910" y="3717032"/>
            <a:ext cx="4073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CORRECTA elección del embalaje para la exportación, hace del producto, lo más importante en una operación de compra-venta internacional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2780928"/>
            <a:ext cx="3491880" cy="38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2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83568" y="332656"/>
            <a:ext cx="130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EMBALAJES</a:t>
            </a:r>
            <a:endParaRPr lang="es-CL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323528" y="1196752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Sirve para proteger el producto o un conjunto de ellos durante todas las operaciones de traslado, transporte y manejo, de manera que lleguen a manos del destinatario sin que hayan sido deteriorados, desde que salieron de las instalaciones en que se realizó la producción o acondicionamiento</a:t>
            </a:r>
          </a:p>
          <a:p>
            <a:endParaRPr lang="es-ES" dirty="0" smtClean="0"/>
          </a:p>
          <a:p>
            <a:r>
              <a:rPr lang="es-ES" dirty="0" smtClean="0"/>
              <a:t>Es utilizado para la conservación de los envases y por ende del producto, así como también para facilitar la manipulación durante distribución física internacional – DFI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7158" y="4071942"/>
            <a:ext cx="698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Permite:</a:t>
            </a:r>
          </a:p>
          <a:p>
            <a:endParaRPr lang="es-ES" dirty="0" smtClean="0"/>
          </a:p>
          <a:p>
            <a:r>
              <a:rPr lang="es-ES" dirty="0" smtClean="0"/>
              <a:t>. Manipuleo durante la carga y descarga</a:t>
            </a:r>
          </a:p>
          <a:p>
            <a:endParaRPr lang="es-ES" dirty="0" smtClean="0"/>
          </a:p>
          <a:p>
            <a:r>
              <a:rPr lang="es-ES" dirty="0" smtClean="0"/>
              <a:t>. Mejor apilamiento de la mercadería</a:t>
            </a:r>
          </a:p>
          <a:p>
            <a:endParaRPr lang="es-ES" dirty="0" smtClean="0"/>
          </a:p>
          <a:p>
            <a:r>
              <a:rPr lang="es-ES" dirty="0" smtClean="0"/>
              <a:t>. Mejorar la capacidad de impacto y vibración de la mercadería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3501008"/>
            <a:ext cx="3456384" cy="20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3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6804025" y="2997200"/>
            <a:ext cx="1728788" cy="431800"/>
          </a:xfrm>
          <a:prstGeom prst="rect">
            <a:avLst/>
          </a:prstGeom>
          <a:solidFill>
            <a:srgbClr val="FFFFCC"/>
          </a:solidFill>
          <a:ln w="38100">
            <a:pattFill prst="pct50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_tradnl" sz="2000" b="1">
                <a:latin typeface="Times New Roman" charset="0"/>
              </a:rPr>
              <a:t> Numeración</a:t>
            </a:r>
          </a:p>
        </p:txBody>
      </p:sp>
      <p:sp>
        <p:nvSpPr>
          <p:cNvPr id="108546" name="Oval 3"/>
          <p:cNvSpPr>
            <a:spLocks noChangeArrowheads="1"/>
          </p:cNvSpPr>
          <p:nvPr/>
        </p:nvSpPr>
        <p:spPr bwMode="auto">
          <a:xfrm>
            <a:off x="3708400" y="3716338"/>
            <a:ext cx="1727200" cy="1081087"/>
          </a:xfrm>
          <a:prstGeom prst="ellipse">
            <a:avLst/>
          </a:prstGeom>
          <a:solidFill>
            <a:srgbClr val="FFFFFF"/>
          </a:solidFill>
          <a:ln w="57150">
            <a:pattFill prst="pct50">
              <a:fgClr>
                <a:srgbClr val="000000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s-PE" b="1">
                <a:solidFill>
                  <a:srgbClr val="CC3300"/>
                </a:solidFill>
                <a:latin typeface="Times New Roman" charset="0"/>
              </a:rPr>
              <a:t> MARCADO</a:t>
            </a:r>
          </a:p>
          <a:p>
            <a:pPr algn="ctr"/>
            <a:r>
              <a:rPr kumimoji="1" lang="es-PE" b="1">
                <a:solidFill>
                  <a:srgbClr val="CC3300"/>
                </a:solidFill>
                <a:latin typeface="Times New Roman" charset="0"/>
              </a:rPr>
              <a:t>BULTOS</a:t>
            </a:r>
          </a:p>
        </p:txBody>
      </p:sp>
      <p:sp>
        <p:nvSpPr>
          <p:cNvPr id="108547" name="Line 4"/>
          <p:cNvSpPr>
            <a:spLocks noChangeShapeType="1"/>
          </p:cNvSpPr>
          <p:nvPr/>
        </p:nvSpPr>
        <p:spPr bwMode="auto">
          <a:xfrm rot="20200705" flipV="1">
            <a:off x="5292725" y="3500438"/>
            <a:ext cx="143986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8548" name="Line 5"/>
          <p:cNvSpPr>
            <a:spLocks noChangeShapeType="1"/>
          </p:cNvSpPr>
          <p:nvPr/>
        </p:nvSpPr>
        <p:spPr bwMode="auto">
          <a:xfrm rot="1197041" flipH="1">
            <a:off x="2408238" y="3524250"/>
            <a:ext cx="15113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539750" y="3070225"/>
            <a:ext cx="1728788" cy="358775"/>
          </a:xfrm>
          <a:prstGeom prst="rect">
            <a:avLst/>
          </a:prstGeom>
          <a:solidFill>
            <a:srgbClr val="FFFFCC"/>
          </a:solidFill>
          <a:ln w="38100">
            <a:pattFill prst="pct50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_tradnl" sz="2000" b="1" dirty="0" smtClean="0">
                <a:latin typeface="Times New Roman" charset="0"/>
              </a:rPr>
              <a:t>Marca</a:t>
            </a:r>
            <a:endParaRPr lang="es-ES_tradnl" sz="2000" b="1" dirty="0">
              <a:latin typeface="Times New Roman" charset="0"/>
            </a:endParaRPr>
          </a:p>
        </p:txBody>
      </p:sp>
      <p:sp>
        <p:nvSpPr>
          <p:cNvPr id="108550" name="Line 7"/>
          <p:cNvSpPr>
            <a:spLocks noChangeShapeType="1"/>
          </p:cNvSpPr>
          <p:nvPr/>
        </p:nvSpPr>
        <p:spPr bwMode="auto">
          <a:xfrm>
            <a:off x="4572000" y="2420938"/>
            <a:ext cx="0" cy="11525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3706813" y="1989138"/>
            <a:ext cx="1728787" cy="358775"/>
          </a:xfrm>
          <a:prstGeom prst="rect">
            <a:avLst/>
          </a:prstGeom>
          <a:solidFill>
            <a:srgbClr val="FFFFCC"/>
          </a:solidFill>
          <a:ln w="38100">
            <a:pattFill prst="pct50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_tradnl" sz="2000" b="1">
                <a:latin typeface="Times New Roman" charset="0"/>
              </a:rPr>
              <a:t>Codificación</a:t>
            </a:r>
          </a:p>
        </p:txBody>
      </p:sp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539750" y="5229225"/>
            <a:ext cx="1728788" cy="358775"/>
          </a:xfrm>
          <a:prstGeom prst="rect">
            <a:avLst/>
          </a:prstGeom>
          <a:solidFill>
            <a:srgbClr val="FFFFCC"/>
          </a:solidFill>
          <a:ln w="38100">
            <a:pattFill prst="pct50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_tradnl" sz="2000" b="1">
                <a:latin typeface="Times New Roman" charset="0"/>
              </a:rPr>
              <a:t>Pesos</a:t>
            </a:r>
          </a:p>
        </p:txBody>
      </p:sp>
      <p:sp>
        <p:nvSpPr>
          <p:cNvPr id="179212" name="Rectangle 12"/>
          <p:cNvSpPr>
            <a:spLocks noChangeArrowheads="1"/>
          </p:cNvSpPr>
          <p:nvPr/>
        </p:nvSpPr>
        <p:spPr bwMode="auto">
          <a:xfrm>
            <a:off x="6877050" y="5157788"/>
            <a:ext cx="1728788" cy="431800"/>
          </a:xfrm>
          <a:prstGeom prst="rect">
            <a:avLst/>
          </a:prstGeom>
          <a:solidFill>
            <a:srgbClr val="FFFFCC"/>
          </a:solidFill>
          <a:ln w="38100">
            <a:pattFill prst="pct50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_tradnl" sz="2000" b="1">
                <a:latin typeface="Times New Roman" charset="0"/>
              </a:rPr>
              <a:t> Destinación</a:t>
            </a:r>
          </a:p>
        </p:txBody>
      </p:sp>
      <p:sp>
        <p:nvSpPr>
          <p:cNvPr id="179213" name="Rectangle 13"/>
          <p:cNvSpPr>
            <a:spLocks noChangeArrowheads="1"/>
          </p:cNvSpPr>
          <p:nvPr/>
        </p:nvSpPr>
        <p:spPr bwMode="auto">
          <a:xfrm>
            <a:off x="3706813" y="6165850"/>
            <a:ext cx="1728787" cy="358775"/>
          </a:xfrm>
          <a:prstGeom prst="rect">
            <a:avLst/>
          </a:prstGeom>
          <a:solidFill>
            <a:srgbClr val="FFFFCC"/>
          </a:solidFill>
          <a:ln w="38100">
            <a:pattFill prst="pct50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s-ES_tradnl" sz="2000" b="1">
                <a:latin typeface="Times New Roman" charset="0"/>
              </a:rPr>
              <a:t> Pictogramas</a:t>
            </a:r>
          </a:p>
        </p:txBody>
      </p:sp>
      <p:sp>
        <p:nvSpPr>
          <p:cNvPr id="108555" name="Line 14"/>
          <p:cNvSpPr>
            <a:spLocks noChangeShapeType="1"/>
          </p:cNvSpPr>
          <p:nvPr/>
        </p:nvSpPr>
        <p:spPr bwMode="auto">
          <a:xfrm>
            <a:off x="4572000" y="4940300"/>
            <a:ext cx="0" cy="115252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8556" name="Line 15"/>
          <p:cNvSpPr>
            <a:spLocks noChangeShapeType="1"/>
          </p:cNvSpPr>
          <p:nvPr/>
        </p:nvSpPr>
        <p:spPr bwMode="auto">
          <a:xfrm rot="1723130" flipV="1">
            <a:off x="5364163" y="4941888"/>
            <a:ext cx="1439862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8557" name="Line 16"/>
          <p:cNvSpPr>
            <a:spLocks noChangeShapeType="1"/>
          </p:cNvSpPr>
          <p:nvPr/>
        </p:nvSpPr>
        <p:spPr bwMode="auto">
          <a:xfrm rot="19604901" flipH="1">
            <a:off x="2268538" y="5013325"/>
            <a:ext cx="1511300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214282" y="214290"/>
            <a:ext cx="303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EMBALAJES DE EXPORTACION</a:t>
            </a:r>
            <a:endParaRPr lang="es-CL" b="1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0" y="85723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0" y="85723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879734"/>
      </p:ext>
    </p:extLst>
  </p:cSld>
  <p:clrMapOvr>
    <a:masterClrMapping/>
  </p:clrMapOvr>
  <p:transition xmlns:p14="http://schemas.microsoft.com/office/powerpoint/2010/main" spd="slow" advClick="0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92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792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792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792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1792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1792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 autoUpdateAnimBg="0"/>
      <p:bldP spid="179206" grpId="0" autoUpdateAnimBg="0"/>
      <p:bldP spid="179208" grpId="0" autoUpdateAnimBg="0"/>
      <p:bldP spid="179211" grpId="0" autoUpdateAnimBg="0"/>
      <p:bldP spid="179212" grpId="0" autoUpdateAnimBg="0"/>
      <p:bldP spid="17921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4"/>
          <p:cNvSpPr>
            <a:spLocks noChangeArrowheads="1"/>
          </p:cNvSpPr>
          <p:nvPr/>
        </p:nvSpPr>
        <p:spPr bwMode="auto">
          <a:xfrm>
            <a:off x="684213" y="4076700"/>
            <a:ext cx="1511300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PE"/>
          </a:p>
        </p:txBody>
      </p:sp>
      <p:sp>
        <p:nvSpPr>
          <p:cNvPr id="109570" name="Rectangle 5"/>
          <p:cNvSpPr>
            <a:spLocks noChangeArrowheads="1"/>
          </p:cNvSpPr>
          <p:nvPr/>
        </p:nvSpPr>
        <p:spPr bwMode="auto">
          <a:xfrm>
            <a:off x="3852863" y="4076700"/>
            <a:ext cx="1511300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09571" name="Rectangle 6"/>
          <p:cNvSpPr>
            <a:spLocks noChangeArrowheads="1"/>
          </p:cNvSpPr>
          <p:nvPr/>
        </p:nvSpPr>
        <p:spPr bwMode="auto">
          <a:xfrm>
            <a:off x="6877050" y="4076700"/>
            <a:ext cx="1511300" cy="2232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09572" name="Rectangle 7"/>
          <p:cNvSpPr>
            <a:spLocks noChangeArrowheads="1"/>
          </p:cNvSpPr>
          <p:nvPr/>
        </p:nvSpPr>
        <p:spPr bwMode="auto">
          <a:xfrm>
            <a:off x="3779838" y="1916113"/>
            <a:ext cx="1584325" cy="1584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09573" name="Text Box 12"/>
          <p:cNvSpPr txBox="1">
            <a:spLocks noChangeArrowheads="1"/>
          </p:cNvSpPr>
          <p:nvPr/>
        </p:nvSpPr>
        <p:spPr bwMode="auto">
          <a:xfrm>
            <a:off x="4011613" y="3573463"/>
            <a:ext cx="1136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/>
              <a:t>Posición</a:t>
            </a:r>
          </a:p>
        </p:txBody>
      </p:sp>
      <p:sp>
        <p:nvSpPr>
          <p:cNvPr id="109574" name="Text Box 13"/>
          <p:cNvSpPr txBox="1">
            <a:spLocks noChangeArrowheads="1"/>
          </p:cNvSpPr>
          <p:nvPr/>
        </p:nvSpPr>
        <p:spPr bwMode="auto">
          <a:xfrm>
            <a:off x="703263" y="6375400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/>
              <a:t>Apilamiento</a:t>
            </a:r>
          </a:p>
        </p:txBody>
      </p:sp>
      <p:sp>
        <p:nvSpPr>
          <p:cNvPr id="109575" name="Text Box 14"/>
          <p:cNvSpPr txBox="1">
            <a:spLocks noChangeArrowheads="1"/>
          </p:cNvSpPr>
          <p:nvPr/>
        </p:nvSpPr>
        <p:spPr bwMode="auto">
          <a:xfrm>
            <a:off x="3995738" y="6375400"/>
            <a:ext cx="127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/>
              <a:t>Fragilidad</a:t>
            </a:r>
          </a:p>
        </p:txBody>
      </p:sp>
      <p:sp>
        <p:nvSpPr>
          <p:cNvPr id="109576" name="Text Box 15"/>
          <p:cNvSpPr txBox="1">
            <a:spLocks noChangeArrowheads="1"/>
          </p:cNvSpPr>
          <p:nvPr/>
        </p:nvSpPr>
        <p:spPr bwMode="auto">
          <a:xfrm>
            <a:off x="6948488" y="6375400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/>
              <a:t>Protección</a:t>
            </a:r>
          </a:p>
        </p:txBody>
      </p:sp>
      <p:sp>
        <p:nvSpPr>
          <p:cNvPr id="109577" name="AutoShape 18"/>
          <p:cNvSpPr>
            <a:spLocks noChangeArrowheads="1"/>
          </p:cNvSpPr>
          <p:nvPr/>
        </p:nvSpPr>
        <p:spPr bwMode="auto">
          <a:xfrm>
            <a:off x="4356100" y="4365625"/>
            <a:ext cx="576263" cy="1008063"/>
          </a:xfrm>
          <a:prstGeom prst="flowChartMagneticDisk">
            <a:avLst/>
          </a:pr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PE">
              <a:solidFill>
                <a:srgbClr val="000000"/>
              </a:solidFill>
            </a:endParaRPr>
          </a:p>
        </p:txBody>
      </p:sp>
      <p:sp>
        <p:nvSpPr>
          <p:cNvPr id="109578" name="Line 19"/>
          <p:cNvSpPr>
            <a:spLocks noChangeShapeType="1"/>
          </p:cNvSpPr>
          <p:nvPr/>
        </p:nvSpPr>
        <p:spPr bwMode="auto">
          <a:xfrm flipV="1">
            <a:off x="4643438" y="5013325"/>
            <a:ext cx="0" cy="863600"/>
          </a:xfrm>
          <a:prstGeom prst="line">
            <a:avLst/>
          </a:prstGeom>
          <a:noFill/>
          <a:ln w="889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9579" name="Oval 20"/>
          <p:cNvSpPr>
            <a:spLocks noChangeArrowheads="1"/>
          </p:cNvSpPr>
          <p:nvPr/>
        </p:nvSpPr>
        <p:spPr bwMode="auto">
          <a:xfrm>
            <a:off x="4356100" y="5876925"/>
            <a:ext cx="576263" cy="144463"/>
          </a:xfrm>
          <a:prstGeom prst="ellipse">
            <a:avLst/>
          </a:pr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09580" name="AutoShape 21"/>
          <p:cNvSpPr>
            <a:spLocks noChangeArrowheads="1"/>
          </p:cNvSpPr>
          <p:nvPr/>
        </p:nvSpPr>
        <p:spPr bwMode="auto">
          <a:xfrm rot="16200000" flipV="1">
            <a:off x="7488238" y="4186238"/>
            <a:ext cx="358775" cy="1152525"/>
          </a:xfrm>
          <a:prstGeom prst="flowChartDelay">
            <a:avLst/>
          </a:prstGeom>
          <a:solidFill>
            <a:srgbClr val="000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09581" name="Line 22"/>
          <p:cNvSpPr>
            <a:spLocks noChangeShapeType="1"/>
          </p:cNvSpPr>
          <p:nvPr/>
        </p:nvSpPr>
        <p:spPr bwMode="auto">
          <a:xfrm flipV="1">
            <a:off x="7667625" y="4868863"/>
            <a:ext cx="0" cy="1150937"/>
          </a:xfrm>
          <a:prstGeom prst="line">
            <a:avLst/>
          </a:prstGeom>
          <a:noFill/>
          <a:ln w="889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9582" name="AutoShape 23"/>
          <p:cNvSpPr>
            <a:spLocks noChangeArrowheads="1"/>
          </p:cNvSpPr>
          <p:nvPr/>
        </p:nvSpPr>
        <p:spPr bwMode="auto">
          <a:xfrm>
            <a:off x="7019925" y="4868863"/>
            <a:ext cx="4318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83" name="AutoShape 24"/>
          <p:cNvSpPr>
            <a:spLocks noChangeArrowheads="1"/>
          </p:cNvSpPr>
          <p:nvPr/>
        </p:nvSpPr>
        <p:spPr bwMode="auto">
          <a:xfrm>
            <a:off x="7235825" y="4868863"/>
            <a:ext cx="4318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84" name="AutoShape 25"/>
          <p:cNvSpPr>
            <a:spLocks noChangeArrowheads="1"/>
          </p:cNvSpPr>
          <p:nvPr/>
        </p:nvSpPr>
        <p:spPr bwMode="auto">
          <a:xfrm>
            <a:off x="7596188" y="4868863"/>
            <a:ext cx="4318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9585" name="AutoShape 26"/>
          <p:cNvSpPr>
            <a:spLocks noChangeArrowheads="1"/>
          </p:cNvSpPr>
          <p:nvPr/>
        </p:nvSpPr>
        <p:spPr bwMode="auto">
          <a:xfrm>
            <a:off x="7885113" y="4868863"/>
            <a:ext cx="431800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2715" name="Line 27"/>
          <p:cNvSpPr>
            <a:spLocks noChangeShapeType="1"/>
          </p:cNvSpPr>
          <p:nvPr/>
        </p:nvSpPr>
        <p:spPr bwMode="auto">
          <a:xfrm>
            <a:off x="971550" y="5734050"/>
            <a:ext cx="9366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2716" name="Line 28"/>
          <p:cNvSpPr>
            <a:spLocks noChangeShapeType="1"/>
          </p:cNvSpPr>
          <p:nvPr/>
        </p:nvSpPr>
        <p:spPr bwMode="auto">
          <a:xfrm>
            <a:off x="971550" y="5445125"/>
            <a:ext cx="9366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2717" name="Line 29"/>
          <p:cNvSpPr>
            <a:spLocks noChangeShapeType="1"/>
          </p:cNvSpPr>
          <p:nvPr/>
        </p:nvSpPr>
        <p:spPr bwMode="auto">
          <a:xfrm>
            <a:off x="971550" y="5589588"/>
            <a:ext cx="9366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9589" name="Rectangle 33"/>
          <p:cNvSpPr>
            <a:spLocks noChangeArrowheads="1"/>
          </p:cNvSpPr>
          <p:nvPr/>
        </p:nvSpPr>
        <p:spPr bwMode="auto">
          <a:xfrm>
            <a:off x="1116013" y="4294188"/>
            <a:ext cx="6080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PE" sz="6000">
                <a:solidFill>
                  <a:srgbClr val="000000"/>
                </a:solidFill>
              </a:rPr>
              <a:t>#</a:t>
            </a:r>
          </a:p>
        </p:txBody>
      </p:sp>
      <p:sp>
        <p:nvSpPr>
          <p:cNvPr id="242722" name="Line 34"/>
          <p:cNvSpPr>
            <a:spLocks noChangeShapeType="1"/>
          </p:cNvSpPr>
          <p:nvPr/>
        </p:nvSpPr>
        <p:spPr bwMode="auto">
          <a:xfrm>
            <a:off x="4140200" y="3284538"/>
            <a:ext cx="9366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2723" name="Line 35"/>
          <p:cNvSpPr>
            <a:spLocks noChangeShapeType="1"/>
          </p:cNvSpPr>
          <p:nvPr/>
        </p:nvSpPr>
        <p:spPr bwMode="auto">
          <a:xfrm>
            <a:off x="4356100" y="2060575"/>
            <a:ext cx="0" cy="108108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2724" name="Line 36"/>
          <p:cNvSpPr>
            <a:spLocks noChangeShapeType="1"/>
          </p:cNvSpPr>
          <p:nvPr/>
        </p:nvSpPr>
        <p:spPr bwMode="auto">
          <a:xfrm>
            <a:off x="4787900" y="2060575"/>
            <a:ext cx="0" cy="108108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27" name="26 Conector recto"/>
          <p:cNvCxnSpPr/>
          <p:nvPr/>
        </p:nvCxnSpPr>
        <p:spPr>
          <a:xfrm>
            <a:off x="0" y="85723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0" y="85723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214282" y="273586"/>
            <a:ext cx="303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EMBALAJES DE EXPORTACION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086354759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2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715" grpId="0" animBg="1"/>
      <p:bldP spid="242716" grpId="0" animBg="1"/>
      <p:bldP spid="242717" grpId="0" animBg="1"/>
      <p:bldP spid="242722" grpId="0" animBg="1"/>
      <p:bldP spid="242723" grpId="0" animBg="1"/>
      <p:bldP spid="2427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ChangeArrowheads="1"/>
          </p:cNvSpPr>
          <p:nvPr/>
        </p:nvSpPr>
        <p:spPr bwMode="auto">
          <a:xfrm>
            <a:off x="684213" y="2000250"/>
            <a:ext cx="7704137" cy="367188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1042988" y="2649538"/>
            <a:ext cx="7129462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MX" b="1">
                <a:solidFill>
                  <a:srgbClr val="000000"/>
                </a:solidFill>
              </a:rPr>
              <a:t>                                </a:t>
            </a:r>
            <a:r>
              <a:rPr lang="es-MX" sz="3600" b="1">
                <a:solidFill>
                  <a:srgbClr val="000000"/>
                </a:solidFill>
                <a:latin typeface="Times New Roman" charset="0"/>
              </a:rPr>
              <a:t>Chiquita Foods</a:t>
            </a:r>
          </a:p>
          <a:p>
            <a:pPr eaLnBrk="0" hangingPunct="0"/>
            <a:r>
              <a:rPr lang="es-MX">
                <a:solidFill>
                  <a:srgbClr val="000000"/>
                </a:solidFill>
              </a:rPr>
              <a:t>	                                 </a:t>
            </a:r>
            <a:r>
              <a:rPr lang="es-MX" sz="1400">
                <a:solidFill>
                  <a:srgbClr val="000000"/>
                </a:solidFill>
              </a:rPr>
              <a:t>Cod.</a:t>
            </a:r>
            <a:r>
              <a:rPr lang="es-MX" b="1">
                <a:solidFill>
                  <a:srgbClr val="000000"/>
                </a:solidFill>
              </a:rPr>
              <a:t> 3958</a:t>
            </a:r>
          </a:p>
          <a:p>
            <a:pPr eaLnBrk="0" hangingPunct="0"/>
            <a:endParaRPr lang="es-MX" b="1">
              <a:solidFill>
                <a:srgbClr val="000000"/>
              </a:solidFill>
            </a:endParaRPr>
          </a:p>
          <a:p>
            <a:pPr eaLnBrk="0" hangingPunct="0"/>
            <a:r>
              <a:rPr lang="es-MX" b="1">
                <a:solidFill>
                  <a:srgbClr val="000000"/>
                </a:solidFill>
              </a:rPr>
              <a:t>                                     </a:t>
            </a:r>
            <a:r>
              <a:rPr lang="es-MX" sz="2800" b="1">
                <a:solidFill>
                  <a:srgbClr val="000000"/>
                </a:solidFill>
                <a:latin typeface="Times New Roman" charset="0"/>
              </a:rPr>
              <a:t>NY </a:t>
            </a:r>
            <a:r>
              <a:rPr lang="es-MX" sz="2800">
                <a:solidFill>
                  <a:srgbClr val="000000"/>
                </a:solidFill>
                <a:latin typeface="Times New Roman" charset="0"/>
              </a:rPr>
              <a:t>-</a:t>
            </a:r>
            <a:r>
              <a:rPr lang="es-MX" sz="2800" b="1">
                <a:solidFill>
                  <a:srgbClr val="000000"/>
                </a:solidFill>
                <a:latin typeface="Times New Roman" charset="0"/>
              </a:rPr>
              <a:t> USA</a:t>
            </a:r>
          </a:p>
          <a:p>
            <a:pPr eaLnBrk="0" hangingPunct="0"/>
            <a:r>
              <a:rPr lang="es-MX">
                <a:solidFill>
                  <a:srgbClr val="000000"/>
                </a:solidFill>
              </a:rPr>
              <a:t>                                           </a:t>
            </a:r>
            <a:r>
              <a:rPr lang="es-MX">
                <a:solidFill>
                  <a:srgbClr val="000000"/>
                </a:solidFill>
                <a:latin typeface="Times New Roman" charset="0"/>
              </a:rPr>
              <a:t>Miami</a:t>
            </a:r>
          </a:p>
          <a:p>
            <a:pPr eaLnBrk="0" hangingPunct="0"/>
            <a:r>
              <a:rPr lang="es-MX" b="1">
                <a:solidFill>
                  <a:srgbClr val="000000"/>
                </a:solidFill>
              </a:rPr>
              <a:t>		</a:t>
            </a:r>
          </a:p>
          <a:p>
            <a:pPr eaLnBrk="0" hangingPunct="0"/>
            <a:r>
              <a:rPr lang="es-MX" sz="1400">
                <a:solidFill>
                  <a:srgbClr val="000000"/>
                </a:solidFill>
              </a:rPr>
              <a:t>Gross Weight</a:t>
            </a:r>
            <a:r>
              <a:rPr lang="es-MX">
                <a:solidFill>
                  <a:srgbClr val="000000"/>
                </a:solidFill>
              </a:rPr>
              <a:t>:   44 Kilos</a:t>
            </a:r>
          </a:p>
          <a:p>
            <a:pPr eaLnBrk="0" hangingPunct="0"/>
            <a:r>
              <a:rPr lang="es-MX" sz="1400">
                <a:solidFill>
                  <a:srgbClr val="000000"/>
                </a:solidFill>
              </a:rPr>
              <a:t>  Net   Weight</a:t>
            </a:r>
            <a:r>
              <a:rPr lang="es-MX">
                <a:solidFill>
                  <a:srgbClr val="000000"/>
                </a:solidFill>
              </a:rPr>
              <a:t>:   40 Kilos</a:t>
            </a:r>
            <a:r>
              <a:rPr lang="es-ES" b="1">
                <a:solidFill>
                  <a:srgbClr val="000000"/>
                </a:solidFill>
              </a:rPr>
              <a:t>                                                  </a:t>
            </a:r>
            <a:r>
              <a:rPr lang="es-ES">
                <a:solidFill>
                  <a:srgbClr val="000000"/>
                </a:solidFill>
              </a:rPr>
              <a:t>Bulto:   </a:t>
            </a:r>
            <a:r>
              <a:rPr lang="es-MX" sz="2000">
                <a:solidFill>
                  <a:srgbClr val="000000"/>
                </a:solidFill>
              </a:rPr>
              <a:t>3 </a:t>
            </a:r>
            <a:r>
              <a:rPr lang="es-MX" sz="2400">
                <a:solidFill>
                  <a:srgbClr val="000000"/>
                </a:solidFill>
              </a:rPr>
              <a:t>/</a:t>
            </a:r>
            <a:r>
              <a:rPr lang="es-MX" sz="2400" b="1">
                <a:solidFill>
                  <a:srgbClr val="000000"/>
                </a:solidFill>
              </a:rPr>
              <a:t> </a:t>
            </a:r>
            <a:r>
              <a:rPr lang="es-MX" sz="2000">
                <a:solidFill>
                  <a:srgbClr val="000000"/>
                </a:solidFill>
              </a:rPr>
              <a:t>10</a:t>
            </a:r>
            <a:endParaRPr lang="es-ES" sz="2000">
              <a:solidFill>
                <a:srgbClr val="000000"/>
              </a:solidFill>
            </a:endParaRP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1042988" y="2430463"/>
            <a:ext cx="865187" cy="1152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PE"/>
          </a:p>
        </p:txBody>
      </p:sp>
      <p:pic>
        <p:nvPicPr>
          <p:cNvPr id="110596" name="Picture 8" descr="Logo Forwarders - Só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503488"/>
            <a:ext cx="863600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5" name="Line 11"/>
          <p:cNvSpPr>
            <a:spLocks noChangeShapeType="1"/>
          </p:cNvSpPr>
          <p:nvPr/>
        </p:nvSpPr>
        <p:spPr bwMode="auto">
          <a:xfrm flipV="1">
            <a:off x="1116013" y="3440113"/>
            <a:ext cx="7207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85356" name="Line 12"/>
          <p:cNvSpPr>
            <a:spLocks noChangeShapeType="1"/>
          </p:cNvSpPr>
          <p:nvPr/>
        </p:nvSpPr>
        <p:spPr bwMode="auto">
          <a:xfrm flipV="1">
            <a:off x="1116013" y="3295650"/>
            <a:ext cx="7207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0599" name="Text Box 14"/>
          <p:cNvSpPr txBox="1">
            <a:spLocks noChangeArrowheads="1"/>
          </p:cNvSpPr>
          <p:nvPr/>
        </p:nvSpPr>
        <p:spPr bwMode="auto">
          <a:xfrm>
            <a:off x="1042988" y="2527300"/>
            <a:ext cx="935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600" b="1"/>
              <a:t>     5</a:t>
            </a:r>
          </a:p>
          <a:p>
            <a:pPr eaLnBrk="1" hangingPunct="1"/>
            <a:r>
              <a:rPr lang="es-ES" sz="1600" b="1"/>
              <a:t>CAJAS</a:t>
            </a:r>
          </a:p>
        </p:txBody>
      </p:sp>
      <p:sp>
        <p:nvSpPr>
          <p:cNvPr id="185359" name="Line 15"/>
          <p:cNvSpPr>
            <a:spLocks noChangeShapeType="1"/>
          </p:cNvSpPr>
          <p:nvPr/>
        </p:nvSpPr>
        <p:spPr bwMode="auto">
          <a:xfrm flipV="1">
            <a:off x="1116013" y="3151188"/>
            <a:ext cx="7207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14282" y="273586"/>
            <a:ext cx="303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EMBALAJES DE EXPORTACION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348215681"/>
      </p:ext>
    </p:extLst>
  </p:cSld>
  <p:clrMapOvr>
    <a:masterClrMapping/>
  </p:clrMapOvr>
  <p:transition xmlns:p14="http://schemas.microsoft.com/office/powerpoint/2010/main" spd="slow" advClick="0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5" grpId="0" animBg="1"/>
      <p:bldP spid="185356" grpId="0" animBg="1"/>
      <p:bldP spid="18535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4" y="980728"/>
            <a:ext cx="87598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683568" y="332656"/>
            <a:ext cx="329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MARCAS EMPAQUE Y EMBALAJE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74040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83568" y="332656"/>
            <a:ext cx="277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FUNCIONES DEL EMBALAJE</a:t>
            </a:r>
            <a:endParaRPr lang="es-CL" b="1" dirty="0"/>
          </a:p>
        </p:txBody>
      </p:sp>
      <p:sp>
        <p:nvSpPr>
          <p:cNvPr id="7" name="CuadroTexto 5"/>
          <p:cNvSpPr txBox="1"/>
          <p:nvPr/>
        </p:nvSpPr>
        <p:spPr>
          <a:xfrm>
            <a:off x="357158" y="1258882"/>
            <a:ext cx="70231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srgbClr val="0000FF"/>
                </a:solidFill>
              </a:rPr>
              <a:t>Manipuleo durante la carga y descarga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srgbClr val="0000FF"/>
                </a:solidFill>
              </a:rPr>
              <a:t>Mejor apilamiento de la mercadería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srgbClr val="0000FF"/>
                </a:solidFill>
              </a:rPr>
              <a:t>Mejorar la capacidad de impacto y vibración de la mercadería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srgbClr val="0000FF"/>
                </a:solidFill>
              </a:rPr>
              <a:t>Facilita la DFI – Transporte – Manipulación – Almacenamiento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srgbClr val="0000FF"/>
                </a:solidFill>
              </a:rPr>
              <a:t>Brinda protección</a:t>
            </a:r>
          </a:p>
          <a:p>
            <a:pPr marL="285750" indent="-285750">
              <a:buFont typeface="Arial"/>
              <a:buChar char="•"/>
            </a:pPr>
            <a:r>
              <a:rPr lang="es-ES" dirty="0" smtClean="0">
                <a:solidFill>
                  <a:srgbClr val="0000FF"/>
                </a:solidFill>
              </a:rPr>
              <a:t>Mejora tarifas de flete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Preserva la calidad ante:</a:t>
            </a:r>
          </a:p>
          <a:p>
            <a:endParaRPr lang="es-E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Impactos – Compresión – Vibración</a:t>
            </a:r>
          </a:p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Humedad – Polvo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– Lluvia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– Temperatura</a:t>
            </a:r>
          </a:p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Insectos – Robos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– Roedores</a:t>
            </a:r>
          </a:p>
          <a:p>
            <a:r>
              <a:rPr lang="es-ES" dirty="0" smtClean="0">
                <a:solidFill>
                  <a:schemeClr val="bg1">
                    <a:lumMod val="50000"/>
                  </a:schemeClr>
                </a:solidFill>
              </a:rPr>
              <a:t>Exhibición adecuada - Contaminación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840372"/>
            <a:ext cx="3652912" cy="27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2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51520" y="404664"/>
            <a:ext cx="72008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/>
              <a:t>2. CLASES DE </a:t>
            </a:r>
            <a:r>
              <a:rPr lang="es-ES" sz="3000" b="1" baseline="30000" dirty="0" smtClean="0"/>
              <a:t>EMBALAJES</a:t>
            </a:r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000" b="1" baseline="30000" dirty="0"/>
          </a:p>
          <a:p>
            <a:r>
              <a:rPr lang="es-ES" sz="3300" baseline="30000" dirty="0"/>
              <a:t>2.1 Niveles de Embalaje. </a:t>
            </a:r>
            <a:endParaRPr lang="es-ES" sz="3300" baseline="30000" dirty="0" smtClean="0"/>
          </a:p>
          <a:p>
            <a:endParaRPr lang="es-ES" sz="3300" baseline="30000" dirty="0" smtClean="0"/>
          </a:p>
          <a:p>
            <a:endParaRPr lang="es-ES" sz="3300" baseline="30000" dirty="0"/>
          </a:p>
          <a:p>
            <a:r>
              <a:rPr lang="es-ES" sz="3300" baseline="30000" dirty="0" smtClean="0"/>
              <a:t>2.2 </a:t>
            </a:r>
            <a:r>
              <a:rPr lang="es-ES" sz="3300" baseline="30000" dirty="0"/>
              <a:t>Modos de Embalaje. </a:t>
            </a:r>
            <a:endParaRPr lang="es-ES" sz="3300" baseline="30000" dirty="0" smtClean="0"/>
          </a:p>
          <a:p>
            <a:endParaRPr lang="es-ES" sz="3300" baseline="30000" dirty="0" smtClean="0"/>
          </a:p>
          <a:p>
            <a:endParaRPr lang="es-ES" sz="3300" baseline="30000" dirty="0"/>
          </a:p>
          <a:p>
            <a:r>
              <a:rPr lang="es-ES" sz="3300" baseline="30000" dirty="0" smtClean="0"/>
              <a:t>2.3 </a:t>
            </a:r>
            <a:r>
              <a:rPr lang="es-ES" sz="3300" baseline="30000" dirty="0"/>
              <a:t>Tipos de Embalaje.</a:t>
            </a:r>
            <a:endParaRPr lang="es-ES" sz="33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573016"/>
            <a:ext cx="3251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8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5" name="Group 27"/>
          <p:cNvGrpSpPr>
            <a:grpSpLocks/>
          </p:cNvGrpSpPr>
          <p:nvPr/>
        </p:nvGrpSpPr>
        <p:grpSpPr bwMode="auto">
          <a:xfrm>
            <a:off x="76200" y="1412776"/>
            <a:ext cx="8991600" cy="5004263"/>
            <a:chOff x="48" y="960"/>
            <a:chExt cx="5664" cy="3312"/>
          </a:xfrm>
        </p:grpSpPr>
        <p:sp>
          <p:nvSpPr>
            <p:cNvPr id="103428" name="Line 5"/>
            <p:cNvSpPr>
              <a:spLocks noChangeShapeType="1"/>
            </p:cNvSpPr>
            <p:nvPr/>
          </p:nvSpPr>
          <p:spPr bwMode="auto">
            <a:xfrm flipV="1">
              <a:off x="2928" y="1104"/>
              <a:ext cx="670" cy="2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29" name="Line 6"/>
            <p:cNvSpPr>
              <a:spLocks noChangeShapeType="1"/>
            </p:cNvSpPr>
            <p:nvPr/>
          </p:nvSpPr>
          <p:spPr bwMode="auto">
            <a:xfrm>
              <a:off x="2928" y="1536"/>
              <a:ext cx="670" cy="2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30" name="Line 7"/>
            <p:cNvSpPr>
              <a:spLocks noChangeShapeType="1"/>
            </p:cNvSpPr>
            <p:nvPr/>
          </p:nvSpPr>
          <p:spPr bwMode="auto">
            <a:xfrm>
              <a:off x="2928" y="1440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31" name="Rectangle 8"/>
            <p:cNvSpPr>
              <a:spLocks noChangeArrowheads="1"/>
            </p:cNvSpPr>
            <p:nvPr/>
          </p:nvSpPr>
          <p:spPr bwMode="auto">
            <a:xfrm>
              <a:off x="3216" y="2208"/>
              <a:ext cx="2496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buClr>
                  <a:srgbClr val="008000"/>
                </a:buClr>
                <a:buFontTx/>
                <a:buChar char="•"/>
              </a:pPr>
              <a:r>
                <a:rPr lang="es-ES_tradnl" sz="2000" b="1" dirty="0">
                  <a:solidFill>
                    <a:srgbClr val="FFFF00"/>
                  </a:solidFill>
                </a:rPr>
                <a:t> </a:t>
              </a:r>
              <a:r>
                <a:rPr lang="es-ES_tradnl" b="1" i="1" dirty="0"/>
                <a:t>Medios de Transporte.</a:t>
              </a:r>
            </a:p>
            <a:p>
              <a:pPr eaLnBrk="0" hangingPunct="0">
                <a:buClr>
                  <a:srgbClr val="008000"/>
                </a:buClr>
                <a:buFontTx/>
                <a:buChar char="•"/>
              </a:pPr>
              <a:r>
                <a:rPr lang="es-ES_tradnl" b="1" i="1" dirty="0"/>
                <a:t> Rutas e Itinerarios</a:t>
              </a:r>
            </a:p>
            <a:p>
              <a:pPr eaLnBrk="0" hangingPunct="0">
                <a:buClr>
                  <a:srgbClr val="008000"/>
                </a:buClr>
                <a:buFontTx/>
                <a:buChar char="•"/>
              </a:pPr>
              <a:r>
                <a:rPr lang="es-ES_tradnl" b="1" i="1" dirty="0"/>
                <a:t> </a:t>
              </a:r>
              <a:r>
                <a:rPr lang="es-ES_tradnl" b="1" i="1" dirty="0" smtClean="0"/>
                <a:t>Ciclo de vida </a:t>
              </a:r>
            </a:p>
            <a:p>
              <a:pPr eaLnBrk="0" hangingPunct="0">
                <a:buClr>
                  <a:srgbClr val="008000"/>
                </a:buClr>
                <a:buFontTx/>
                <a:buChar char="•"/>
              </a:pPr>
              <a:r>
                <a:rPr lang="es-ES_tradnl" b="1" i="1" dirty="0" smtClean="0"/>
                <a:t> Condiciones de la ruta               </a:t>
              </a:r>
              <a:endParaRPr lang="es-ES_tradnl" sz="2000" b="1" dirty="0"/>
            </a:p>
          </p:txBody>
        </p:sp>
        <p:sp>
          <p:nvSpPr>
            <p:cNvPr id="103432" name="Rectangle 9"/>
            <p:cNvSpPr>
              <a:spLocks noChangeArrowheads="1"/>
            </p:cNvSpPr>
            <p:nvPr/>
          </p:nvSpPr>
          <p:spPr bwMode="auto">
            <a:xfrm>
              <a:off x="3216" y="3072"/>
              <a:ext cx="2496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008000"/>
                </a:buClr>
                <a:buFontTx/>
                <a:buChar char="•"/>
              </a:pPr>
              <a:r>
                <a:rPr lang="es-ES_tradnl" b="1" i="1" dirty="0" smtClean="0"/>
                <a:t>Tipos de material</a:t>
              </a:r>
            </a:p>
            <a:p>
              <a:pPr eaLnBrk="0" hangingPunct="0">
                <a:lnSpc>
                  <a:spcPct val="90000"/>
                </a:lnSpc>
                <a:buClr>
                  <a:srgbClr val="008000"/>
                </a:buClr>
                <a:buFontTx/>
                <a:buChar char="•"/>
              </a:pPr>
              <a:r>
                <a:rPr lang="es-ES_tradnl" b="1" i="1" dirty="0" smtClean="0"/>
                <a:t>Modos de Conservación </a:t>
              </a:r>
            </a:p>
            <a:p>
              <a:pPr eaLnBrk="0" hangingPunct="0">
                <a:lnSpc>
                  <a:spcPct val="90000"/>
                </a:lnSpc>
                <a:buClr>
                  <a:schemeClr val="tx1"/>
                </a:buClr>
              </a:pPr>
              <a:r>
                <a:rPr lang="es-ES_tradnl" b="1" i="1" dirty="0" smtClean="0"/>
                <a:t>  </a:t>
              </a:r>
              <a:r>
                <a:rPr lang="es-ES_tradnl" b="1" i="1" dirty="0"/>
                <a:t>( </a:t>
              </a:r>
              <a:r>
                <a:rPr lang="es-ES_tradnl" b="1" i="1" dirty="0" err="1"/>
                <a:t>refrigerado,congelado</a:t>
              </a:r>
              <a:r>
                <a:rPr lang="es-ES_tradnl" b="1" i="1" dirty="0"/>
                <a:t>,</a:t>
              </a:r>
            </a:p>
            <a:p>
              <a:pPr eaLnBrk="0" hangingPunct="0">
                <a:lnSpc>
                  <a:spcPct val="90000"/>
                </a:lnSpc>
                <a:buClr>
                  <a:schemeClr val="tx1"/>
                </a:buClr>
              </a:pPr>
              <a:r>
                <a:rPr lang="es-ES_tradnl" b="1" i="1" dirty="0"/>
                <a:t>  atmósfera modificada )              </a:t>
              </a:r>
            </a:p>
            <a:p>
              <a:pPr eaLnBrk="0" hangingPunct="0">
                <a:lnSpc>
                  <a:spcPct val="90000"/>
                </a:lnSpc>
                <a:buClr>
                  <a:srgbClr val="008000"/>
                </a:buClr>
                <a:buFontTx/>
                <a:buChar char="•"/>
              </a:pPr>
              <a:r>
                <a:rPr lang="es-ES_tradnl" b="1" i="1" dirty="0"/>
                <a:t> Utilización de contenedores,</a:t>
              </a:r>
            </a:p>
            <a:p>
              <a:pPr eaLnBrk="0" hangingPunct="0">
                <a:lnSpc>
                  <a:spcPct val="90000"/>
                </a:lnSpc>
                <a:buClr>
                  <a:srgbClr val="008000"/>
                </a:buClr>
              </a:pPr>
              <a:r>
                <a:rPr lang="es-ES_tradnl" b="1" i="1" dirty="0"/>
                <a:t>  Paletas, Tarimas, Etc</a:t>
              </a:r>
              <a:r>
                <a:rPr lang="es-ES_tradnl" b="1" i="1" dirty="0" smtClean="0"/>
                <a:t>.</a:t>
              </a:r>
              <a:endParaRPr lang="es-ES_tradnl" b="1" i="1" dirty="0"/>
            </a:p>
          </p:txBody>
        </p:sp>
        <p:sp>
          <p:nvSpPr>
            <p:cNvPr id="103433" name="Rectangle 12"/>
            <p:cNvSpPr>
              <a:spLocks noChangeArrowheads="1"/>
            </p:cNvSpPr>
            <p:nvPr/>
          </p:nvSpPr>
          <p:spPr bwMode="auto">
            <a:xfrm>
              <a:off x="48" y="2928"/>
              <a:ext cx="1536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s-ES_tradnl" b="1" i="1" dirty="0">
                  <a:solidFill>
                    <a:srgbClr val="0000FF"/>
                  </a:solidFill>
                </a:rPr>
                <a:t>B</a:t>
              </a:r>
              <a:r>
                <a:rPr lang="es-ES_tradnl" b="1" i="1" dirty="0" smtClean="0">
                  <a:solidFill>
                    <a:srgbClr val="0000FF"/>
                  </a:solidFill>
                </a:rPr>
                <a:t>) </a:t>
              </a:r>
              <a:r>
                <a:rPr lang="es-ES_tradnl" b="1" i="1" dirty="0"/>
                <a:t>Conocer los 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s-ES_tradnl" b="1" i="1" dirty="0"/>
                <a:t>     sistemas de</a:t>
              </a:r>
              <a:endParaRPr lang="es-ES_tradnl" sz="2000" b="1" dirty="0"/>
            </a:p>
          </p:txBody>
        </p:sp>
        <p:sp>
          <p:nvSpPr>
            <p:cNvPr id="103434" name="Rectangle 13"/>
            <p:cNvSpPr>
              <a:spLocks noChangeArrowheads="1"/>
            </p:cNvSpPr>
            <p:nvPr/>
          </p:nvSpPr>
          <p:spPr bwMode="auto">
            <a:xfrm>
              <a:off x="3648" y="960"/>
              <a:ext cx="19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b="1" i="1" dirty="0"/>
                <a:t>Preferencias</a:t>
              </a:r>
            </a:p>
          </p:txBody>
        </p:sp>
        <p:sp>
          <p:nvSpPr>
            <p:cNvPr id="103435" name="Rectangle 14"/>
            <p:cNvSpPr>
              <a:spLocks noChangeArrowheads="1"/>
            </p:cNvSpPr>
            <p:nvPr/>
          </p:nvSpPr>
          <p:spPr bwMode="auto">
            <a:xfrm>
              <a:off x="3648" y="1325"/>
              <a:ext cx="1920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b="1" i="1" dirty="0"/>
                <a:t>Sistema</a:t>
              </a:r>
              <a:r>
                <a:rPr lang="es-ES_tradnl" b="1" i="1" dirty="0">
                  <a:solidFill>
                    <a:srgbClr val="FF3300"/>
                  </a:solidFill>
                </a:rPr>
                <a:t> </a:t>
              </a:r>
              <a:r>
                <a:rPr lang="es-ES_tradnl" b="1" i="1" dirty="0"/>
                <a:t>de Venta</a:t>
              </a:r>
            </a:p>
          </p:txBody>
        </p:sp>
        <p:sp>
          <p:nvSpPr>
            <p:cNvPr id="103436" name="Rectangle 15"/>
            <p:cNvSpPr>
              <a:spLocks noChangeArrowheads="1"/>
            </p:cNvSpPr>
            <p:nvPr/>
          </p:nvSpPr>
          <p:spPr bwMode="auto">
            <a:xfrm>
              <a:off x="3690" y="1627"/>
              <a:ext cx="19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b="1" i="1" dirty="0"/>
                <a:t>Competencia</a:t>
              </a:r>
            </a:p>
          </p:txBody>
        </p:sp>
        <p:sp>
          <p:nvSpPr>
            <p:cNvPr id="103437" name="Rectangle 16"/>
            <p:cNvSpPr>
              <a:spLocks noChangeArrowheads="1"/>
            </p:cNvSpPr>
            <p:nvPr/>
          </p:nvSpPr>
          <p:spPr bwMode="auto">
            <a:xfrm>
              <a:off x="48" y="1296"/>
              <a:ext cx="2784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b="1" i="1" dirty="0">
                  <a:solidFill>
                    <a:srgbClr val="0000FF"/>
                  </a:solidFill>
                </a:rPr>
                <a:t>A</a:t>
              </a:r>
              <a:r>
                <a:rPr lang="es-ES_tradnl" b="1" i="1" dirty="0" smtClean="0">
                  <a:solidFill>
                    <a:srgbClr val="0000FF"/>
                  </a:solidFill>
                </a:rPr>
                <a:t>) </a:t>
              </a:r>
              <a:r>
                <a:rPr lang="es-ES_tradnl" b="1" i="1" dirty="0"/>
                <a:t>Conocer</a:t>
              </a:r>
              <a:r>
                <a:rPr lang="es-ES_tradnl" b="1" i="1" dirty="0">
                  <a:solidFill>
                    <a:srgbClr val="0000FF"/>
                  </a:solidFill>
                </a:rPr>
                <a:t> </a:t>
              </a:r>
              <a:r>
                <a:rPr lang="es-ES_tradnl" b="1" i="1" dirty="0"/>
                <a:t>el Mercado Objetivo</a:t>
              </a:r>
              <a:endParaRPr lang="es-ES_tradnl" sz="2000" b="1" dirty="0"/>
            </a:p>
          </p:txBody>
        </p:sp>
        <p:sp>
          <p:nvSpPr>
            <p:cNvPr id="103438" name="Text Box 18"/>
            <p:cNvSpPr txBox="1">
              <a:spLocks noChangeArrowheads="1"/>
            </p:cNvSpPr>
            <p:nvPr/>
          </p:nvSpPr>
          <p:spPr bwMode="auto">
            <a:xfrm>
              <a:off x="1749" y="2496"/>
              <a:ext cx="1221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2000" b="1" i="1" dirty="0"/>
                <a:t>TRANSPORTE</a:t>
              </a:r>
              <a:endParaRPr lang="es-ES_tradnl" sz="1800" b="1" i="1" dirty="0"/>
            </a:p>
          </p:txBody>
        </p:sp>
        <p:sp>
          <p:nvSpPr>
            <p:cNvPr id="103439" name="Text Box 19"/>
            <p:cNvSpPr txBox="1">
              <a:spLocks noChangeArrowheads="1"/>
            </p:cNvSpPr>
            <p:nvPr/>
          </p:nvSpPr>
          <p:spPr bwMode="auto">
            <a:xfrm>
              <a:off x="1305" y="3312"/>
              <a:ext cx="175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2000" b="1" i="1" dirty="0" smtClean="0"/>
                <a:t>ALMACENAMIENTO</a:t>
              </a:r>
              <a:endParaRPr lang="es-ES_tradnl" sz="2000" b="1" i="1" dirty="0"/>
            </a:p>
          </p:txBody>
        </p:sp>
        <p:sp>
          <p:nvSpPr>
            <p:cNvPr id="103440" name="AutoShape 21"/>
            <p:cNvSpPr>
              <a:spLocks/>
            </p:cNvSpPr>
            <p:nvPr/>
          </p:nvSpPr>
          <p:spPr bwMode="auto">
            <a:xfrm>
              <a:off x="3072" y="2208"/>
              <a:ext cx="48" cy="768"/>
            </a:xfrm>
            <a:prstGeom prst="leftBrace">
              <a:avLst>
                <a:gd name="adj1" fmla="val 133333"/>
                <a:gd name="adj2" fmla="val 50000"/>
              </a:avLst>
            </a:prstGeom>
            <a:solidFill>
              <a:srgbClr val="FFCC66"/>
            </a:solidFill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103441" name="AutoShape 22"/>
            <p:cNvSpPr>
              <a:spLocks/>
            </p:cNvSpPr>
            <p:nvPr/>
          </p:nvSpPr>
          <p:spPr bwMode="auto">
            <a:xfrm>
              <a:off x="3072" y="3024"/>
              <a:ext cx="48" cy="1248"/>
            </a:xfrm>
            <a:prstGeom prst="leftBrace">
              <a:avLst>
                <a:gd name="adj1" fmla="val 216667"/>
                <a:gd name="adj2" fmla="val 50000"/>
              </a:avLst>
            </a:prstGeom>
            <a:solidFill>
              <a:srgbClr val="FFCC66"/>
            </a:solidFill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103442" name="AutoShape 23"/>
            <p:cNvSpPr>
              <a:spLocks/>
            </p:cNvSpPr>
            <p:nvPr/>
          </p:nvSpPr>
          <p:spPr bwMode="auto">
            <a:xfrm>
              <a:off x="1260" y="2160"/>
              <a:ext cx="96" cy="2016"/>
            </a:xfrm>
            <a:prstGeom prst="leftBrace">
              <a:avLst>
                <a:gd name="adj1" fmla="val 175000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</p:grpSp>
      <p:cxnSp>
        <p:nvCxnSpPr>
          <p:cNvPr id="20" name="19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14282" y="285728"/>
            <a:ext cx="193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REQUERIMIENTOS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699766210"/>
      </p:ext>
    </p:extLst>
  </p:cSld>
  <p:clrMapOvr>
    <a:masterClrMapping/>
  </p:clrMapOvr>
  <p:transition xmlns:p14="http://schemas.microsoft.com/office/powerpoint/2010/main" spd="slow" advClick="0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0296" y="102410"/>
            <a:ext cx="896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 sz="1600" b="1" dirty="0">
                <a:solidFill>
                  <a:srgbClr val="000000"/>
                </a:solidFill>
                <a:latin typeface="Verdana" charset="0"/>
                <a:cs typeface="Times New Roman" charset="0"/>
              </a:rPr>
              <a:t>CARACTERISTICAS A TENER EN CUENTA PARA SELECCIONAR UN MATERIAL </a:t>
            </a:r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DE </a:t>
            </a:r>
            <a:r>
              <a:rPr lang="es-ES" sz="1600" b="1" dirty="0">
                <a:solidFill>
                  <a:srgbClr val="000000"/>
                </a:solidFill>
                <a:latin typeface="Verdana" charset="0"/>
                <a:cs typeface="Times New Roman" charset="0"/>
              </a:rPr>
              <a:t>EMBALAJE</a:t>
            </a:r>
            <a:endParaRPr lang="es-ES" sz="16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14282" y="107154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CARACTERÍZTICA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932040" y="107154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DEFINICION</a:t>
            </a:r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285720" y="1643050"/>
            <a:ext cx="2016224" cy="576064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COMPATIBILIDAD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" name="Recortar y redondear rectángulo de esquina sencilla 5"/>
          <p:cNvSpPr/>
          <p:nvPr/>
        </p:nvSpPr>
        <p:spPr>
          <a:xfrm>
            <a:off x="2341494" y="1984742"/>
            <a:ext cx="6588224" cy="576064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Times New Roman" charset="0"/>
              </a:rPr>
              <a:t>El material no debe interactuar con el producto ni con la tapa, ni afectar las caracter</a:t>
            </a:r>
            <a:r>
              <a:rPr lang="es-E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rPr>
              <a:t>í</a:t>
            </a:r>
            <a:r>
              <a:rPr lang="es-ES" sz="12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Times New Roman" charset="0"/>
              </a:rPr>
              <a:t>sticas organol</a:t>
            </a:r>
            <a:r>
              <a:rPr lang="es-E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rPr>
              <a:t>é</a:t>
            </a:r>
            <a:r>
              <a:rPr lang="es-ES" sz="12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Times New Roman" charset="0"/>
              </a:rPr>
              <a:t>pticas del contenido.</a:t>
            </a:r>
            <a:endParaRPr lang="es-ES" sz="12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269792" y="2857496"/>
            <a:ext cx="2016224" cy="576064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RESISTENCIA MECANICA</a:t>
            </a:r>
          </a:p>
        </p:txBody>
      </p:sp>
      <p:sp>
        <p:nvSpPr>
          <p:cNvPr id="8" name="Recortar y redondear rectángulo de esquina sencilla 7"/>
          <p:cNvSpPr/>
          <p:nvPr/>
        </p:nvSpPr>
        <p:spPr>
          <a:xfrm>
            <a:off x="2341494" y="3183690"/>
            <a:ext cx="6588224" cy="576064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Times New Roman" charset="0"/>
              </a:rPr>
              <a:t>Los materiales de embalaje deben ser resistentes a la tracci</a:t>
            </a:r>
            <a:r>
              <a:rPr lang="es-E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rPr>
              <a:t>ó</a:t>
            </a:r>
            <a:r>
              <a:rPr lang="es-ES" sz="12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Times New Roman" charset="0"/>
              </a:rPr>
              <a:t>n, compresi</a:t>
            </a:r>
            <a:r>
              <a:rPr lang="es-E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rPr>
              <a:t>ó</a:t>
            </a:r>
            <a:r>
              <a:rPr lang="es-ES" sz="12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Times New Roman" charset="0"/>
              </a:rPr>
              <a:t>n, desgarre, fricci</a:t>
            </a:r>
            <a:r>
              <a:rPr lang="es-E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rPr>
              <a:t>ó</a:t>
            </a:r>
            <a:r>
              <a:rPr lang="es-ES" sz="12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Times New Roman" charset="0"/>
              </a:rPr>
              <a:t>n, impacto y humedad.</a:t>
            </a:r>
            <a:endParaRPr lang="es-ES" sz="12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270964" y="4143380"/>
            <a:ext cx="2016224" cy="576064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BARRERA</a:t>
            </a:r>
          </a:p>
        </p:txBody>
      </p:sp>
      <p:sp>
        <p:nvSpPr>
          <p:cNvPr id="10" name="Recortar y redondear rectángulo de esquina sencilla 9"/>
          <p:cNvSpPr/>
          <p:nvPr/>
        </p:nvSpPr>
        <p:spPr>
          <a:xfrm>
            <a:off x="2341494" y="4449190"/>
            <a:ext cx="6588224" cy="576064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Times New Roman" charset="0"/>
              </a:rPr>
              <a:t>Los materiales deben proveer la mejor barrera a gases, humedad, luz, insectos, temperatura. As</a:t>
            </a:r>
            <a:r>
              <a:rPr lang="es-E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rPr>
              <a:t>í</a:t>
            </a:r>
            <a:r>
              <a:rPr lang="es-ES" sz="12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Times New Roman" charset="0"/>
              </a:rPr>
              <a:t> como la mejor prevenci</a:t>
            </a:r>
            <a:r>
              <a:rPr lang="es-ES" sz="12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Times New Roman" charset="0"/>
              </a:rPr>
              <a:t>ó</a:t>
            </a:r>
            <a:r>
              <a:rPr lang="es-ES" sz="1200" b="1" dirty="0">
                <a:solidFill>
                  <a:schemeClr val="tx1"/>
                </a:solidFill>
                <a:latin typeface="Verdana" charset="0"/>
                <a:ea typeface="ＭＳ Ｐゴシック" charset="0"/>
                <a:cs typeface="Times New Roman" charset="0"/>
              </a:rPr>
              <a:t>n del hurto.</a:t>
            </a:r>
            <a:endParaRPr lang="es-ES" sz="12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dondear rectángulo de esquina diagonal 10"/>
          <p:cNvSpPr/>
          <p:nvPr/>
        </p:nvSpPr>
        <p:spPr>
          <a:xfrm>
            <a:off x="270964" y="5411378"/>
            <a:ext cx="2016224" cy="576064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ESTABILIDAD</a:t>
            </a:r>
          </a:p>
        </p:txBody>
      </p:sp>
      <p:sp>
        <p:nvSpPr>
          <p:cNvPr id="18" name="Recortar y redondear rectángulo de esquina sencilla 11"/>
          <p:cNvSpPr/>
          <p:nvPr/>
        </p:nvSpPr>
        <p:spPr>
          <a:xfrm>
            <a:off x="2341494" y="5710456"/>
            <a:ext cx="6588224" cy="576064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El material debe mantener sus caracter</a:t>
            </a:r>
            <a:r>
              <a:rPr lang="es-E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í</a:t>
            </a: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sticas f</a:t>
            </a:r>
            <a:r>
              <a:rPr lang="es-E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í</a:t>
            </a: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sico mec</a:t>
            </a:r>
            <a:r>
              <a:rPr lang="es-E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á</a:t>
            </a: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nicas  frente a las condiciones externas o medio ambiente </a:t>
            </a:r>
            <a:endParaRPr lang="es-ES" sz="12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0296" y="44624"/>
            <a:ext cx="896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 b="1" dirty="0">
                <a:solidFill>
                  <a:srgbClr val="000000"/>
                </a:solidFill>
                <a:latin typeface="Verdana" charset="0"/>
                <a:cs typeface="Times New Roman" charset="0"/>
              </a:rPr>
              <a:t>CARACTERISTICAS A TENER EN CUENTA PARA SELECCIONAR UN MATERIAL DE </a:t>
            </a:r>
            <a:r>
              <a:rPr lang="es-ES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EMBALAJE</a:t>
            </a:r>
            <a:endParaRPr lang="es-E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043608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CARACTERÍZTICA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932040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DEFINICION</a:t>
            </a:r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275464" y="5329058"/>
            <a:ext cx="2016224" cy="576064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COSTOS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" name="Recortar y redondear rectángulo de esquina sencilla 5"/>
          <p:cNvSpPr/>
          <p:nvPr/>
        </p:nvSpPr>
        <p:spPr>
          <a:xfrm>
            <a:off x="2325996" y="5639018"/>
            <a:ext cx="6588224" cy="576064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La suma de costos del material, y el proceso de empaquetado deben hacer rentable el producto.</a:t>
            </a:r>
            <a:endParaRPr lang="es-ES" sz="12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Redondear rectángulo de esquina diagonal 10"/>
          <p:cNvSpPr/>
          <p:nvPr/>
        </p:nvSpPr>
        <p:spPr>
          <a:xfrm>
            <a:off x="288293" y="1857364"/>
            <a:ext cx="2016224" cy="576064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CONVENIENCIA</a:t>
            </a:r>
          </a:p>
        </p:txBody>
      </p:sp>
      <p:sp>
        <p:nvSpPr>
          <p:cNvPr id="12" name="Recortar y redondear rectángulo de esquina sencilla 11"/>
          <p:cNvSpPr/>
          <p:nvPr/>
        </p:nvSpPr>
        <p:spPr>
          <a:xfrm>
            <a:off x="2341494" y="2169552"/>
            <a:ext cx="6588224" cy="576064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El material escogido debe ser el ideal para el producto.</a:t>
            </a:r>
            <a:endParaRPr lang="es-ES" sz="12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Redondear rectángulo de esquina diagonal 12"/>
          <p:cNvSpPr/>
          <p:nvPr/>
        </p:nvSpPr>
        <p:spPr>
          <a:xfrm>
            <a:off x="288293" y="3571876"/>
            <a:ext cx="2016224" cy="576064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APARIENCIA</a:t>
            </a:r>
          </a:p>
        </p:txBody>
      </p:sp>
      <p:sp>
        <p:nvSpPr>
          <p:cNvPr id="14" name="Recortar y redondear rectángulo de esquina sencilla 13"/>
          <p:cNvSpPr/>
          <p:nvPr/>
        </p:nvSpPr>
        <p:spPr>
          <a:xfrm>
            <a:off x="2335442" y="3883738"/>
            <a:ext cx="6588224" cy="576064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Los materiales utilizados deben facilitar su dise</a:t>
            </a:r>
            <a:r>
              <a:rPr lang="es-E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ñ</a:t>
            </a: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o gr</a:t>
            </a:r>
            <a:r>
              <a:rPr lang="es-E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á</a:t>
            </a: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fico e industrial.</a:t>
            </a:r>
            <a:endParaRPr lang="es-ES" sz="12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65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0296" y="44624"/>
            <a:ext cx="896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 b="1" dirty="0">
                <a:solidFill>
                  <a:srgbClr val="000000"/>
                </a:solidFill>
                <a:latin typeface="Verdana" charset="0"/>
                <a:cs typeface="Times New Roman" charset="0"/>
              </a:rPr>
              <a:t>CARACTERISTICAS A TENER EN CUENTA PARA SELECCIONAR UN MATERIAL DE </a:t>
            </a:r>
            <a:r>
              <a:rPr lang="es-ES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EMBALAJE</a:t>
            </a:r>
            <a:endParaRPr lang="es-ES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043608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CARACTERÍZTICA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932040" y="126876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DEFINICION</a:t>
            </a:r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250950" y="1857364"/>
            <a:ext cx="2016224" cy="576064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LEGISLACION</a:t>
            </a:r>
          </a:p>
        </p:txBody>
      </p:sp>
      <p:sp>
        <p:nvSpPr>
          <p:cNvPr id="8" name="Recortar y redondear rectángulo de esquina sencilla 7"/>
          <p:cNvSpPr/>
          <p:nvPr/>
        </p:nvSpPr>
        <p:spPr>
          <a:xfrm>
            <a:off x="2325996" y="2183558"/>
            <a:ext cx="6588224" cy="576064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Se deben tener en cuenta todos los aspectos legales en planeaci</a:t>
            </a:r>
            <a:r>
              <a:rPr lang="es-E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ó</a:t>
            </a: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n, desarrollo, distribuci</a:t>
            </a:r>
            <a:r>
              <a:rPr lang="es-E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ó</a:t>
            </a: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n, reciclaje, seguridad.</a:t>
            </a:r>
            <a:endParaRPr lang="es-ES" sz="12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250950" y="3571876"/>
            <a:ext cx="2016224" cy="576064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OPORTUNIDAD DE MATERIALES</a:t>
            </a:r>
          </a:p>
        </p:txBody>
      </p:sp>
      <p:sp>
        <p:nvSpPr>
          <p:cNvPr id="10" name="Recortar y redondear rectángulo de esquina sencilla 9"/>
          <p:cNvSpPr/>
          <p:nvPr/>
        </p:nvSpPr>
        <p:spPr>
          <a:xfrm>
            <a:off x="2325996" y="3884064"/>
            <a:ext cx="6588224" cy="576064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Los materiales utilizados deben ser de f</a:t>
            </a:r>
            <a:r>
              <a:rPr lang="es-E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á</a:t>
            </a: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cil consecuci</a:t>
            </a:r>
            <a:r>
              <a:rPr lang="es-E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ó</a:t>
            </a: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n, o </a:t>
            </a:r>
            <a:r>
              <a:rPr lang="es-ES" sz="1200" b="1" dirty="0" err="1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just</a:t>
            </a: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 in time. </a:t>
            </a:r>
            <a:endParaRPr lang="es-ES" sz="12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dondear rectángulo de esquina diagonal 12"/>
          <p:cNvSpPr/>
          <p:nvPr/>
        </p:nvSpPr>
        <p:spPr>
          <a:xfrm>
            <a:off x="269760" y="5357826"/>
            <a:ext cx="2016224" cy="576064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DESEMPEÑO OPERACIONAL</a:t>
            </a:r>
          </a:p>
        </p:txBody>
      </p:sp>
      <p:sp>
        <p:nvSpPr>
          <p:cNvPr id="18" name="Recortar y redondear rectángulo de esquina sencilla 13"/>
          <p:cNvSpPr/>
          <p:nvPr/>
        </p:nvSpPr>
        <p:spPr>
          <a:xfrm>
            <a:off x="2325996" y="5674574"/>
            <a:ext cx="6588224" cy="576064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Los materiales deben presentar el mejor desempe</a:t>
            </a:r>
            <a:r>
              <a:rPr lang="es-E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ñ</a:t>
            </a: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o durante el proceso de empaquetado para evitar costos por inactividad en la l</a:t>
            </a:r>
            <a:r>
              <a:rPr lang="es-E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í</a:t>
            </a: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nea de producci</a:t>
            </a:r>
            <a:r>
              <a:rPr lang="es-ES" sz="12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Times New Roman" charset="0"/>
              </a:rPr>
              <a:t>ó</a:t>
            </a:r>
            <a:r>
              <a:rPr lang="es-ES" sz="1200" b="1" dirty="0">
                <a:solidFill>
                  <a:srgbClr val="000000"/>
                </a:solidFill>
                <a:latin typeface="Verdana" charset="0"/>
                <a:ea typeface="ＭＳ Ｐゴシック" charset="0"/>
                <a:cs typeface="Times New Roman" charset="0"/>
              </a:rPr>
              <a:t>n.</a:t>
            </a:r>
            <a:endParaRPr lang="es-ES" sz="12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65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ChangeArrowheads="1"/>
          </p:cNvSpPr>
          <p:nvPr/>
        </p:nvSpPr>
        <p:spPr bwMode="auto">
          <a:xfrm>
            <a:off x="107504" y="908720"/>
            <a:ext cx="88931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361950" indent="-361950" eaLnBrk="0" hangingPunct="0">
              <a:buFontTx/>
              <a:buChar char="•"/>
            </a:pPr>
            <a:r>
              <a:rPr lang="es-ES" dirty="0">
                <a:solidFill>
                  <a:srgbClr val="000000"/>
                </a:solidFill>
                <a:cs typeface="Times New Roman" charset="0"/>
              </a:rPr>
              <a:t>Los materiales y empaques utilizados en el embalaje para exportación, se deben evaluar bajo los parámetros normativos vigentes en cada país de origen y según el país destino.</a:t>
            </a:r>
          </a:p>
          <a:p>
            <a:pPr marL="361950" indent="-361950" eaLnBrk="0" hangingPunct="0">
              <a:buFontTx/>
              <a:buChar char="•"/>
            </a:pPr>
            <a:endParaRPr lang="es-ES" dirty="0"/>
          </a:p>
          <a:p>
            <a:pPr marL="361950" indent="-361950" eaLnBrk="0" hangingPunct="0">
              <a:buFontTx/>
              <a:buChar char="•"/>
            </a:pPr>
            <a:r>
              <a:rPr lang="es-ES" dirty="0">
                <a:solidFill>
                  <a:srgbClr val="000000"/>
                </a:solidFill>
                <a:cs typeface="Times New Roman" charset="0"/>
              </a:rPr>
              <a:t>En algunos casos los clientes en el exterior en sus especificaciones de compra detallarán las características de los embalajes para transporte, esto facilitará la operación al exportador.</a:t>
            </a:r>
          </a:p>
          <a:p>
            <a:pPr marL="361950" indent="-361950" eaLnBrk="0" hangingPunct="0">
              <a:buFontTx/>
              <a:buChar char="•"/>
            </a:pPr>
            <a:endParaRPr lang="es-ES" dirty="0"/>
          </a:p>
          <a:p>
            <a:pPr marL="361950" indent="-361950" eaLnBrk="0" hangingPunct="0">
              <a:buFontTx/>
              <a:buChar char="•"/>
            </a:pPr>
            <a:r>
              <a:rPr lang="es-ES" dirty="0">
                <a:solidFill>
                  <a:srgbClr val="000000"/>
                </a:solidFill>
                <a:cs typeface="Times New Roman" charset="0"/>
              </a:rPr>
              <a:t>En el caso de exportaciones a países Europeos se debe tener en cuenta los aspectos legales sobre reciclaje y recogida contenidos en la normativa del mercado común europeo.</a:t>
            </a:r>
          </a:p>
          <a:p>
            <a:pPr marL="361950" indent="-361950" eaLnBrk="0" hangingPunct="0">
              <a:buFontTx/>
              <a:buChar char="•"/>
            </a:pPr>
            <a:endParaRPr lang="es-ES" dirty="0"/>
          </a:p>
          <a:p>
            <a:pPr marL="361950" indent="-361950" eaLnBrk="0" hangingPunct="0">
              <a:buFontTx/>
              <a:buChar char="•"/>
            </a:pPr>
            <a:r>
              <a:rPr lang="es-ES" dirty="0">
                <a:solidFill>
                  <a:srgbClr val="000000"/>
                </a:solidFill>
                <a:cs typeface="Times New Roman" charset="0"/>
              </a:rPr>
              <a:t>En el caso de exportaciones a estados Unidos y Canadá deberá tenerse en cuenta las leyes y normas sobre bioterrorismo.</a:t>
            </a:r>
            <a:endParaRPr lang="es-E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296" y="188640"/>
            <a:ext cx="896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CRITERIOS PARA SELECCIONAR EL EMBALAJE</a:t>
            </a:r>
            <a:endParaRPr lang="es-ES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4437112"/>
            <a:ext cx="475252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19930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4"/>
          <p:cNvSpPr>
            <a:spLocks noChangeArrowheads="1"/>
          </p:cNvSpPr>
          <p:nvPr/>
        </p:nvSpPr>
        <p:spPr bwMode="auto">
          <a:xfrm>
            <a:off x="35496" y="1292561"/>
            <a:ext cx="5400600" cy="501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0000"/>
                </a:solidFill>
              </a:rPr>
              <a:t>MECANICOS:</a:t>
            </a:r>
            <a:endParaRPr lang="es-ES" sz="1600" dirty="0"/>
          </a:p>
          <a:p>
            <a:r>
              <a:rPr lang="es-ES" sz="1600" dirty="0">
                <a:solidFill>
                  <a:srgbClr val="000000"/>
                </a:solidFill>
              </a:rPr>
              <a:t>Son aquellos producidos por lo general durante el transporte y son: Impactos, Choques, Caídas, Vibraciones, Compresión</a:t>
            </a:r>
          </a:p>
          <a:p>
            <a:endParaRPr lang="es-ES" sz="1600" dirty="0"/>
          </a:p>
          <a:p>
            <a:r>
              <a:rPr lang="es-ES" sz="1600" b="1" dirty="0">
                <a:solidFill>
                  <a:srgbClr val="000000"/>
                </a:solidFill>
              </a:rPr>
              <a:t>CLIMATICOS: A</a:t>
            </a:r>
            <a:r>
              <a:rPr lang="es-ES" sz="1600" dirty="0">
                <a:solidFill>
                  <a:srgbClr val="000000"/>
                </a:solidFill>
              </a:rPr>
              <a:t>lteraciones producidas por el medio ambiente como: Humedad – Lluvia – agua mar. Temperatura – Sol – Frio – Nieve. Condensaciones – Cambios bruscos.</a:t>
            </a:r>
          </a:p>
          <a:p>
            <a:endParaRPr lang="es-ES" sz="1600" dirty="0"/>
          </a:p>
          <a:p>
            <a:r>
              <a:rPr lang="es-ES" sz="1600" b="1" dirty="0">
                <a:solidFill>
                  <a:srgbClr val="000000"/>
                </a:solidFill>
              </a:rPr>
              <a:t>BIOTICOS: </a:t>
            </a:r>
            <a:r>
              <a:rPr lang="es-ES" sz="1600" dirty="0">
                <a:solidFill>
                  <a:srgbClr val="000000"/>
                </a:solidFill>
              </a:rPr>
              <a:t>Alteraciones producidas por roedores, hongos, aves, insectos</a:t>
            </a:r>
          </a:p>
          <a:p>
            <a:endParaRPr lang="es-ES" sz="1600" dirty="0"/>
          </a:p>
          <a:p>
            <a:r>
              <a:rPr lang="es-ES" sz="1600" b="1" dirty="0">
                <a:solidFill>
                  <a:srgbClr val="000000"/>
                </a:solidFill>
              </a:rPr>
              <a:t>CONTAMINACION: A</a:t>
            </a:r>
            <a:r>
              <a:rPr lang="es-ES" sz="1600" dirty="0">
                <a:solidFill>
                  <a:srgbClr val="000000"/>
                </a:solidFill>
              </a:rPr>
              <a:t>lteraciones y riesgos que pueden ser causados por roturas de los envases o de otros productos que se encuentren relativamente cerca.</a:t>
            </a:r>
          </a:p>
          <a:p>
            <a:endParaRPr lang="es-ES" sz="1600" dirty="0"/>
          </a:p>
          <a:p>
            <a:r>
              <a:rPr lang="es-ES" sz="1600" b="1" dirty="0">
                <a:solidFill>
                  <a:srgbClr val="000000"/>
                </a:solidFill>
              </a:rPr>
              <a:t>HURTO: </a:t>
            </a:r>
            <a:r>
              <a:rPr lang="es-ES" sz="1600" dirty="0">
                <a:solidFill>
                  <a:srgbClr val="000000"/>
                </a:solidFill>
              </a:rPr>
              <a:t>El hurto y el saqueo son delitos de frecuente ocurrencia durante el tránsito de los productos de exportación</a:t>
            </a:r>
          </a:p>
          <a:p>
            <a:endParaRPr lang="es-ES" sz="1600" dirty="0"/>
          </a:p>
          <a:p>
            <a:r>
              <a:rPr lang="es-ES" sz="1600" b="1" dirty="0">
                <a:solidFill>
                  <a:srgbClr val="000000"/>
                </a:solidFill>
              </a:rPr>
              <a:t>CAMBIAZO: </a:t>
            </a:r>
            <a:r>
              <a:rPr lang="es-ES" sz="1600" dirty="0">
                <a:solidFill>
                  <a:srgbClr val="000000"/>
                </a:solidFill>
              </a:rPr>
              <a:t>Se refiere al cambio de productos originales por otros falsificados o por drogas ilícitas durante el transporte.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0296" y="202148"/>
            <a:ext cx="8966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s-ES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RIESGOS DURANTE EL TRANSPORTE</a:t>
            </a:r>
            <a:endParaRPr lang="es-ES" b="1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583" y="1546820"/>
            <a:ext cx="3635896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10322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486" y="2959930"/>
            <a:ext cx="896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</p:spTree>
    <p:extLst>
      <p:ext uri="{BB962C8B-B14F-4D97-AF65-F5344CB8AC3E}">
        <p14:creationId xmlns:p14="http://schemas.microsoft.com/office/powerpoint/2010/main" val="2209132246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486" y="2959930"/>
            <a:ext cx="89662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  <a:p>
            <a:pPr algn="ctr" eaLnBrk="0" hangingPunct="0"/>
            <a:endParaRPr lang="es-ES" b="1" dirty="0" smtClean="0">
              <a:solidFill>
                <a:srgbClr val="000000"/>
              </a:solidFill>
              <a:latin typeface="Verdana" charset="0"/>
              <a:cs typeface="Times New Roman" charset="0"/>
            </a:endParaRPr>
          </a:p>
          <a:p>
            <a:pPr algn="ctr" eaLnBrk="0" hangingPunct="0"/>
            <a:r>
              <a:rPr lang="es-ES" sz="2000" b="1" dirty="0" smtClean="0">
                <a:solidFill>
                  <a:srgbClr val="0070C0"/>
                </a:solidFill>
                <a:latin typeface="Verdana" charset="0"/>
                <a:cs typeface="Times New Roman" charset="0"/>
              </a:rPr>
              <a:t>EMBALAJE</a:t>
            </a:r>
          </a:p>
        </p:txBody>
      </p:sp>
    </p:spTree>
    <p:extLst>
      <p:ext uri="{BB962C8B-B14F-4D97-AF65-F5344CB8AC3E}">
        <p14:creationId xmlns:p14="http://schemas.microsoft.com/office/powerpoint/2010/main" val="2209132246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71406" y="1285860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CAJAS CORRUGADAS</a:t>
            </a:r>
            <a:endParaRPr lang="es-ES" sz="1600" dirty="0"/>
          </a:p>
        </p:txBody>
      </p:sp>
      <p:sp>
        <p:nvSpPr>
          <p:cNvPr id="3" name="Recortar y redondear rectángulo de esquina sencilla 2"/>
          <p:cNvSpPr/>
          <p:nvPr/>
        </p:nvSpPr>
        <p:spPr>
          <a:xfrm>
            <a:off x="1571604" y="12858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Electrodom</a:t>
            </a:r>
            <a:r>
              <a:rPr lang="es-ES" sz="1200" dirty="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é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sticos, frutas, todo tipo de producto en envase primario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Recortar y redondear rectángulo de esquina sencilla 21"/>
          <p:cNvSpPr/>
          <p:nvPr/>
        </p:nvSpPr>
        <p:spPr>
          <a:xfrm>
            <a:off x="5357818" y="12858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Diversas clases y resistencias. Es el tipo de material mas utilizado, en embalaje para exportaci</a:t>
            </a:r>
            <a:r>
              <a:rPr lang="es-ES" sz="1200" dirty="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ó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n. 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79512" y="9165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EMBALAJE</a:t>
            </a:r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619672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341288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  <p:pic>
        <p:nvPicPr>
          <p:cNvPr id="20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4357694"/>
            <a:ext cx="2928958" cy="2073803"/>
          </a:xfrm>
          <a:prstGeom prst="rect">
            <a:avLst/>
          </a:prstGeom>
        </p:spPr>
      </p:pic>
      <p:sp>
        <p:nvSpPr>
          <p:cNvPr id="27" name="Rectángulo 3"/>
          <p:cNvSpPr/>
          <p:nvPr/>
        </p:nvSpPr>
        <p:spPr>
          <a:xfrm>
            <a:off x="3214678" y="4643446"/>
            <a:ext cx="5072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Contenedores de cartón ondulado de alta resistencia e impresos para embalaje de frutas y de hortalizas</a:t>
            </a:r>
          </a:p>
        </p:txBody>
      </p:sp>
      <p:sp>
        <p:nvSpPr>
          <p:cNvPr id="31" name="Rectángulo 4"/>
          <p:cNvSpPr/>
          <p:nvPr/>
        </p:nvSpPr>
        <p:spPr>
          <a:xfrm>
            <a:off x="5574950" y="5949280"/>
            <a:ext cx="353355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b="1" dirty="0"/>
              <a:t>Manipulación de paletas optimizada </a:t>
            </a:r>
            <a:endParaRPr lang="es-ES" sz="1700" b="1" dirty="0" smtClean="0"/>
          </a:p>
          <a:p>
            <a:r>
              <a:rPr lang="es-ES" sz="1700" dirty="0" smtClean="0"/>
              <a:t>800 </a:t>
            </a:r>
            <a:r>
              <a:rPr lang="es-ES" sz="1700" dirty="0"/>
              <a:t>mm x 1200 mm </a:t>
            </a:r>
            <a:endParaRPr lang="es-ES" sz="1700" dirty="0" smtClean="0"/>
          </a:p>
          <a:p>
            <a:r>
              <a:rPr lang="es-ES" sz="1700" dirty="0" smtClean="0"/>
              <a:t>1000 </a:t>
            </a:r>
            <a:r>
              <a:rPr lang="es-ES" sz="1700" dirty="0"/>
              <a:t>mm x 1200 mm</a:t>
            </a:r>
          </a:p>
        </p:txBody>
      </p:sp>
      <p:pic>
        <p:nvPicPr>
          <p:cNvPr id="32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85992"/>
            <a:ext cx="2570255" cy="1785950"/>
          </a:xfrm>
          <a:prstGeom prst="rect">
            <a:avLst/>
          </a:prstGeom>
        </p:spPr>
      </p:pic>
      <p:sp>
        <p:nvSpPr>
          <p:cNvPr id="33" name="Rectángulo 6"/>
          <p:cNvSpPr/>
          <p:nvPr/>
        </p:nvSpPr>
        <p:spPr>
          <a:xfrm>
            <a:off x="3071802" y="2214554"/>
            <a:ext cx="51417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Cajas GREENCOAT® sin cera para el embalaje y el transporte de flores y de verdor tales como pastos y helechos, materiales de jardinería y </a:t>
            </a:r>
            <a:r>
              <a:rPr lang="es-ES" dirty="0" smtClean="0"/>
              <a:t>suministros. </a:t>
            </a:r>
            <a:r>
              <a:rPr lang="es-ES" dirty="0"/>
              <a:t>100% reciclables, </a:t>
            </a:r>
            <a:r>
              <a:rPr lang="es-ES" dirty="0" err="1"/>
              <a:t>repulpables</a:t>
            </a:r>
            <a:r>
              <a:rPr lang="es-ES" dirty="0"/>
              <a:t> y </a:t>
            </a:r>
            <a:r>
              <a:rPr lang="es-ES" dirty="0" err="1"/>
              <a:t>compostables</a:t>
            </a:r>
            <a:r>
              <a:rPr lang="es-ES" dirty="0"/>
              <a:t> para envases más ecológicos </a:t>
            </a:r>
          </a:p>
        </p:txBody>
      </p:sp>
      <p:cxnSp>
        <p:nvCxnSpPr>
          <p:cNvPr id="13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</p:spTree>
    <p:extLst>
      <p:ext uri="{BB962C8B-B14F-4D97-AF65-F5344CB8AC3E}">
        <p14:creationId xmlns:p14="http://schemas.microsoft.com/office/powerpoint/2010/main" val="352891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iagonal 3"/>
          <p:cNvSpPr/>
          <p:nvPr/>
        </p:nvSpPr>
        <p:spPr>
          <a:xfrm>
            <a:off x="67765" y="1285860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SACOS</a:t>
            </a:r>
            <a:endParaRPr lang="es-ES" sz="1600" dirty="0"/>
          </a:p>
        </p:txBody>
      </p:sp>
      <p:sp>
        <p:nvSpPr>
          <p:cNvPr id="5" name="Recortar y redondear rectángulo de esquina sencilla 4"/>
          <p:cNvSpPr/>
          <p:nvPr/>
        </p:nvSpPr>
        <p:spPr>
          <a:xfrm>
            <a:off x="1541964" y="12858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Fertilizantes, cemento, caf</a:t>
            </a:r>
            <a:r>
              <a:rPr lang="es-ES" sz="1200" dirty="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é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, minerales, granos, cereales.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Recortar y redondear rectángulo de esquina sencilla 22"/>
          <p:cNvSpPr/>
          <p:nvPr/>
        </p:nvSpPr>
        <p:spPr>
          <a:xfrm>
            <a:off x="5357818" y="12858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Pueden ser fabricados en papel, rafia, algod</a:t>
            </a:r>
            <a:r>
              <a:rPr lang="es-ES" sz="1200" dirty="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ó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n, fique o yute.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79512" y="9165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EMBALAJE</a:t>
            </a:r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619672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364088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  <p:pic>
        <p:nvPicPr>
          <p:cNvPr id="21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2500306"/>
            <a:ext cx="4066883" cy="2714644"/>
          </a:xfrm>
          <a:prstGeom prst="rect">
            <a:avLst/>
          </a:prstGeom>
        </p:spPr>
      </p:pic>
      <p:cxnSp>
        <p:nvCxnSpPr>
          <p:cNvPr id="10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736676"/>
            <a:ext cx="53721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1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251520" y="332656"/>
            <a:ext cx="792088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 smtClean="0"/>
              <a:t>2. </a:t>
            </a:r>
            <a:r>
              <a:rPr lang="es-ES" sz="3000" b="1" baseline="30000" dirty="0"/>
              <a:t>CLASES DE EMBALAJES </a:t>
            </a:r>
            <a:endParaRPr lang="es-ES" sz="3000" b="1" baseline="30000" dirty="0" smtClean="0"/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r>
              <a:rPr lang="es-ES" sz="3300" b="1" baseline="30000" dirty="0" smtClean="0"/>
              <a:t>2.1 </a:t>
            </a:r>
            <a:r>
              <a:rPr lang="es-ES" sz="3300" b="1" baseline="30000" dirty="0"/>
              <a:t>Niveles de Embalaje</a:t>
            </a:r>
          </a:p>
          <a:p>
            <a:endParaRPr lang="es-ES" sz="3300" baseline="30000" dirty="0" smtClean="0"/>
          </a:p>
          <a:p>
            <a:endParaRPr lang="es-ES" sz="3300" baseline="30000" dirty="0"/>
          </a:p>
          <a:p>
            <a:r>
              <a:rPr lang="es-ES" sz="3300" baseline="30000" dirty="0" smtClean="0"/>
              <a:t>	Primario</a:t>
            </a:r>
            <a:r>
              <a:rPr lang="es-ES" sz="3300" baseline="30000" dirty="0"/>
              <a:t>.</a:t>
            </a:r>
          </a:p>
          <a:p>
            <a:endParaRPr lang="es-ES" sz="3300" baseline="30000" dirty="0" smtClean="0"/>
          </a:p>
          <a:p>
            <a:endParaRPr lang="es-ES" sz="3300" baseline="30000" dirty="0"/>
          </a:p>
          <a:p>
            <a:r>
              <a:rPr lang="es-ES" sz="3300" baseline="30000" dirty="0" smtClean="0"/>
              <a:t>	Secundario</a:t>
            </a:r>
            <a:r>
              <a:rPr lang="es-ES" sz="3300" baseline="30000" dirty="0"/>
              <a:t>. </a:t>
            </a:r>
            <a:endParaRPr lang="es-ES" sz="3300" baseline="30000" dirty="0" smtClean="0"/>
          </a:p>
          <a:p>
            <a:endParaRPr lang="es-ES" sz="3300" baseline="30000" dirty="0"/>
          </a:p>
          <a:p>
            <a:endParaRPr lang="es-ES" sz="3300" baseline="30000" dirty="0" smtClean="0"/>
          </a:p>
          <a:p>
            <a:r>
              <a:rPr lang="es-ES" sz="3300" baseline="30000" dirty="0" smtClean="0"/>
              <a:t>	Terciario</a:t>
            </a:r>
            <a:r>
              <a:rPr lang="es-ES" sz="3300" baseline="30000" dirty="0"/>
              <a:t>.</a:t>
            </a:r>
            <a:endParaRPr lang="es-ES" sz="33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996951"/>
            <a:ext cx="3888432" cy="350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7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dondear rectángulo de esquina diagonal 13"/>
          <p:cNvSpPr/>
          <p:nvPr/>
        </p:nvSpPr>
        <p:spPr>
          <a:xfrm>
            <a:off x="107504" y="1285860"/>
            <a:ext cx="1432401" cy="78581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BIDONES</a:t>
            </a:r>
            <a:endParaRPr lang="es-ES" sz="1600" dirty="0"/>
          </a:p>
        </p:txBody>
      </p:sp>
      <p:sp>
        <p:nvSpPr>
          <p:cNvPr id="15" name="Recortar y redondear rectángulo de esquina sencilla 14"/>
          <p:cNvSpPr/>
          <p:nvPr/>
        </p:nvSpPr>
        <p:spPr>
          <a:xfrm>
            <a:off x="1619672" y="1285860"/>
            <a:ext cx="3744416" cy="785818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Productos qu</a:t>
            </a:r>
            <a:r>
              <a:rPr lang="es-ES" sz="1200" dirty="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í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micos, pulverizados, adhesivos, colorantes, materias primas. Bebidas y pulpa de fruta a granel.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4" name="Recortar y redondear rectángulo de esquina sencilla 23"/>
          <p:cNvSpPr/>
          <p:nvPr/>
        </p:nvSpPr>
        <p:spPr>
          <a:xfrm>
            <a:off x="5391273" y="1285860"/>
            <a:ext cx="3744416" cy="785818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Se fabrican en fibra, con tapas en pl</a:t>
            </a:r>
            <a:r>
              <a:rPr lang="es-ES" sz="1200" dirty="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á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stico y fibra y reborde met</a:t>
            </a:r>
            <a:r>
              <a:rPr lang="es-ES" sz="1200" dirty="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á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lico con precinto de seguridad. 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79512" y="9165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EMBALAJE</a:t>
            </a:r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619672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364088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  <p:pic>
        <p:nvPicPr>
          <p:cNvPr id="20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82" y="2943244"/>
            <a:ext cx="2540000" cy="3200400"/>
          </a:xfrm>
          <a:prstGeom prst="rect">
            <a:avLst/>
          </a:prstGeom>
        </p:spPr>
      </p:pic>
      <p:pic>
        <p:nvPicPr>
          <p:cNvPr id="21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286124"/>
            <a:ext cx="3225800" cy="2514600"/>
          </a:xfrm>
          <a:prstGeom prst="rect">
            <a:avLst/>
          </a:prstGeom>
        </p:spPr>
      </p:pic>
      <p:cxnSp>
        <p:nvCxnSpPr>
          <p:cNvPr id="10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</p:spTree>
    <p:extLst>
      <p:ext uri="{BB962C8B-B14F-4D97-AF65-F5344CB8AC3E}">
        <p14:creationId xmlns:p14="http://schemas.microsoft.com/office/powerpoint/2010/main" val="352891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dondear rectángulo de esquina diagonal 15"/>
          <p:cNvSpPr/>
          <p:nvPr/>
        </p:nvSpPr>
        <p:spPr>
          <a:xfrm>
            <a:off x="71406" y="1285860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JUMBO BAGS</a:t>
            </a:r>
            <a:endParaRPr lang="es-ES" sz="1600" dirty="0"/>
          </a:p>
        </p:txBody>
      </p:sp>
      <p:sp>
        <p:nvSpPr>
          <p:cNvPr id="17" name="Recortar y redondear rectángulo de esquina sencilla 16"/>
          <p:cNvSpPr/>
          <p:nvPr/>
        </p:nvSpPr>
        <p:spPr>
          <a:xfrm>
            <a:off x="1541964" y="12858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Productos a granel como az</a:t>
            </a:r>
            <a:r>
              <a:rPr lang="es-ES" sz="1200" dirty="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ú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car, harinas, granos, pl</a:t>
            </a:r>
            <a:r>
              <a:rPr lang="es-ES" sz="1200" dirty="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á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sticos en pellet o gr</a:t>
            </a:r>
            <a:r>
              <a:rPr lang="es-ES" sz="1200" dirty="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á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nulos.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Recortar y redondear rectángulo de esquina sencilla 24"/>
          <p:cNvSpPr/>
          <p:nvPr/>
        </p:nvSpPr>
        <p:spPr>
          <a:xfrm>
            <a:off x="5328178" y="12858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Se fabrican en rafia de polipropileno. 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79512" y="9165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EMBALAJE</a:t>
            </a:r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626512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341288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  <p:pic>
        <p:nvPicPr>
          <p:cNvPr id="20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979820"/>
            <a:ext cx="3600400" cy="3600400"/>
          </a:xfrm>
          <a:prstGeom prst="rect">
            <a:avLst/>
          </a:prstGeom>
        </p:spPr>
      </p:pic>
      <p:cxnSp>
        <p:nvCxnSpPr>
          <p:cNvPr id="9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1406" y="285728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344" y="2348880"/>
            <a:ext cx="4344144" cy="347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1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3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dondear rectángulo de esquina diagonal 17"/>
          <p:cNvSpPr/>
          <p:nvPr/>
        </p:nvSpPr>
        <p:spPr>
          <a:xfrm>
            <a:off x="67765" y="1285860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TAMBORES</a:t>
            </a:r>
            <a:endParaRPr lang="es-ES" sz="1600" dirty="0"/>
          </a:p>
        </p:txBody>
      </p:sp>
      <p:sp>
        <p:nvSpPr>
          <p:cNvPr id="19" name="Recortar y redondear rectángulo de esquina sencilla 18"/>
          <p:cNvSpPr/>
          <p:nvPr/>
        </p:nvSpPr>
        <p:spPr>
          <a:xfrm>
            <a:off x="1541964" y="12858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Petr</a:t>
            </a:r>
            <a:r>
              <a:rPr lang="es-ES" sz="1200" dirty="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ó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leo y sus derivados, productos qu</a:t>
            </a:r>
            <a:r>
              <a:rPr lang="es-ES" sz="1200" dirty="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í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micos,  Bebidas y pulpas de fruta a granel. 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" name="Recortar y redondear rectángulo de esquina sencilla 25"/>
          <p:cNvSpPr/>
          <p:nvPr/>
        </p:nvSpPr>
        <p:spPr>
          <a:xfrm>
            <a:off x="5328178" y="12858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Se fabrican en acero o polietileno de alta densidad con capacidad hasta 55 galones o 240 litros. Aplicables a sistema bag in box. 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03452" y="9165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EMBALAJE</a:t>
            </a:r>
            <a:endParaRPr lang="es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1626512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341288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32" y="3043236"/>
            <a:ext cx="3810000" cy="3810000"/>
          </a:xfrm>
          <a:prstGeom prst="rect">
            <a:avLst/>
          </a:prstGeom>
        </p:spPr>
      </p:pic>
      <p:pic>
        <p:nvPicPr>
          <p:cNvPr id="12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92" y="3016263"/>
            <a:ext cx="3182942" cy="3023795"/>
          </a:xfrm>
          <a:prstGeom prst="rect">
            <a:avLst/>
          </a:prstGeom>
        </p:spPr>
      </p:pic>
      <p:cxnSp>
        <p:nvCxnSpPr>
          <p:cNvPr id="10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</p:spTree>
    <p:extLst>
      <p:ext uri="{BB962C8B-B14F-4D97-AF65-F5344CB8AC3E}">
        <p14:creationId xmlns:p14="http://schemas.microsoft.com/office/powerpoint/2010/main" val="352891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71406" y="1280160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GARRAFAS</a:t>
            </a:r>
            <a:endParaRPr lang="es-ES" sz="1600" dirty="0"/>
          </a:p>
        </p:txBody>
      </p:sp>
      <p:sp>
        <p:nvSpPr>
          <p:cNvPr id="3" name="Recortar y redondear rectángulo de esquina sencilla 2"/>
          <p:cNvSpPr/>
          <p:nvPr/>
        </p:nvSpPr>
        <p:spPr>
          <a:xfrm>
            <a:off x="1583574" y="12801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Productos qu</a:t>
            </a:r>
            <a:r>
              <a:rPr lang="es-ES" sz="1200" dirty="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í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micos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Recortar y redondear rectángulo de esquina sencilla 21"/>
          <p:cNvSpPr/>
          <p:nvPr/>
        </p:nvSpPr>
        <p:spPr>
          <a:xfrm>
            <a:off x="5355175" y="12801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Se denominan tambi</a:t>
            </a:r>
            <a:r>
              <a:rPr lang="es-ES" sz="1200" dirty="0">
                <a:solidFill>
                  <a:srgbClr val="FFFF00"/>
                </a:solidFill>
                <a:latin typeface="Arial" charset="0"/>
                <a:ea typeface="ＭＳ Ｐゴシック" charset="0"/>
                <a:cs typeface="Times New Roman" charset="0"/>
              </a:rPr>
              <a:t>é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n damajuanas, requieren de material de </a:t>
            </a:r>
            <a:r>
              <a:rPr lang="es-ES" sz="1200" dirty="0" smtClean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protección 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y amortiguamiento.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8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241572"/>
            <a:ext cx="6921500" cy="4330700"/>
          </a:xfrm>
          <a:prstGeom prst="rect">
            <a:avLst/>
          </a:prstGeom>
        </p:spPr>
      </p:pic>
      <p:pic>
        <p:nvPicPr>
          <p:cNvPr id="19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2928934"/>
            <a:ext cx="2247714" cy="2996952"/>
          </a:xfrm>
          <a:prstGeom prst="rect">
            <a:avLst/>
          </a:prstGeom>
        </p:spPr>
      </p:pic>
      <p:cxnSp>
        <p:nvCxnSpPr>
          <p:cNvPr id="7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sp>
        <p:nvSpPr>
          <p:cNvPr id="11" name="CuadroTexto 27"/>
          <p:cNvSpPr txBox="1"/>
          <p:nvPr/>
        </p:nvSpPr>
        <p:spPr>
          <a:xfrm>
            <a:off x="179512" y="9165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EMBALAJE</a:t>
            </a:r>
            <a:endParaRPr lang="es-ES" dirty="0"/>
          </a:p>
        </p:txBody>
      </p:sp>
      <p:sp>
        <p:nvSpPr>
          <p:cNvPr id="12" name="CuadroTexto 28"/>
          <p:cNvSpPr txBox="1"/>
          <p:nvPr/>
        </p:nvSpPr>
        <p:spPr>
          <a:xfrm>
            <a:off x="1619672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13" name="CuadroTexto 29"/>
          <p:cNvSpPr txBox="1"/>
          <p:nvPr/>
        </p:nvSpPr>
        <p:spPr>
          <a:xfrm>
            <a:off x="5364088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594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dondear rectángulo de esquina diagonal 27"/>
          <p:cNvSpPr/>
          <p:nvPr/>
        </p:nvSpPr>
        <p:spPr>
          <a:xfrm>
            <a:off x="71406" y="1280160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CUÑETES</a:t>
            </a:r>
          </a:p>
        </p:txBody>
      </p:sp>
      <p:sp>
        <p:nvSpPr>
          <p:cNvPr id="29" name="Recortar y redondear rectángulo de esquina sencilla 28"/>
          <p:cNvSpPr/>
          <p:nvPr/>
        </p:nvSpPr>
        <p:spPr>
          <a:xfrm>
            <a:off x="1583574" y="12801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Principalmente polvos, adhesivos</a:t>
            </a: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, </a:t>
            </a:r>
            <a:r>
              <a:rPr lang="es-ES" sz="1200" dirty="0" smtClean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químicos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" name="Recortar y redondear rectángulo de esquina sencilla 29"/>
          <p:cNvSpPr/>
          <p:nvPr/>
        </p:nvSpPr>
        <p:spPr>
          <a:xfrm>
            <a:off x="5355175" y="12801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De cartón, (30 </a:t>
            </a:r>
            <a:r>
              <a:rPr lang="es-ES" sz="1200" dirty="0" err="1" smtClean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Kgs</a:t>
            </a:r>
            <a:r>
              <a:rPr lang="es-ES" sz="1200" dirty="0" smtClean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.)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7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924944"/>
            <a:ext cx="3175000" cy="2870200"/>
          </a:xfrm>
          <a:prstGeom prst="rect">
            <a:avLst/>
          </a:prstGeom>
        </p:spPr>
      </p:pic>
      <p:cxnSp>
        <p:nvCxnSpPr>
          <p:cNvPr id="7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sp>
        <p:nvSpPr>
          <p:cNvPr id="11" name="CuadroTexto 27"/>
          <p:cNvSpPr txBox="1"/>
          <p:nvPr/>
        </p:nvSpPr>
        <p:spPr>
          <a:xfrm>
            <a:off x="179512" y="9165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EMBALAJE</a:t>
            </a:r>
            <a:endParaRPr lang="es-ES" dirty="0"/>
          </a:p>
        </p:txBody>
      </p:sp>
      <p:sp>
        <p:nvSpPr>
          <p:cNvPr id="12" name="CuadroTexto 28"/>
          <p:cNvSpPr txBox="1"/>
          <p:nvPr/>
        </p:nvSpPr>
        <p:spPr>
          <a:xfrm>
            <a:off x="1619672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13" name="CuadroTexto 29"/>
          <p:cNvSpPr txBox="1"/>
          <p:nvPr/>
        </p:nvSpPr>
        <p:spPr>
          <a:xfrm>
            <a:off x="5364088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564904"/>
            <a:ext cx="4754488" cy="35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4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dondear rectángulo de esquina diagonal 30"/>
          <p:cNvSpPr/>
          <p:nvPr/>
        </p:nvSpPr>
        <p:spPr>
          <a:xfrm>
            <a:off x="71406" y="1280160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CAJONES DE MADERA</a:t>
            </a:r>
            <a:endParaRPr lang="es-ES" sz="1600" dirty="0"/>
          </a:p>
        </p:txBody>
      </p:sp>
      <p:sp>
        <p:nvSpPr>
          <p:cNvPr id="32" name="Recortar y redondear rectángulo de esquina sencilla 31"/>
          <p:cNvSpPr/>
          <p:nvPr/>
        </p:nvSpPr>
        <p:spPr>
          <a:xfrm>
            <a:off x="1583574" y="12801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Embalajes de transporte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" name="Recortar y redondear rectángulo de esquina sencilla 32"/>
          <p:cNvSpPr/>
          <p:nvPr/>
        </p:nvSpPr>
        <p:spPr>
          <a:xfrm>
            <a:off x="5355175" y="12801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Madera, diversas aplicaciones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25282" name="Picture 2" descr="http://2.bp.blogspot.com/_D2brfbuGJbc/TKUvnYsFF4I/AAAAAAAAAS8/W8EaM0mKeMs/s1600/cajones+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4474409" cy="3143272"/>
          </a:xfrm>
          <a:prstGeom prst="rect">
            <a:avLst/>
          </a:prstGeom>
          <a:noFill/>
        </p:spPr>
      </p:pic>
      <p:pic>
        <p:nvPicPr>
          <p:cNvPr id="225284" name="Picture 4" descr="http://t0.gstatic.com/images?q=tbn:ANd9GcQH_TyDKFMuCqXayDbA99A6j3sDn5hiCtfmzVAc50HMw4EkfS7J3ONVR_VHk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71876"/>
            <a:ext cx="2400300" cy="1905000"/>
          </a:xfrm>
          <a:prstGeom prst="rect">
            <a:avLst/>
          </a:prstGeom>
          <a:noFill/>
        </p:spPr>
      </p:pic>
      <p:cxnSp>
        <p:nvCxnSpPr>
          <p:cNvPr id="7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sp>
        <p:nvSpPr>
          <p:cNvPr id="11" name="CuadroTexto 27"/>
          <p:cNvSpPr txBox="1"/>
          <p:nvPr/>
        </p:nvSpPr>
        <p:spPr>
          <a:xfrm>
            <a:off x="179512" y="9165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EMBALAJE</a:t>
            </a:r>
            <a:endParaRPr lang="es-ES" dirty="0"/>
          </a:p>
        </p:txBody>
      </p:sp>
      <p:sp>
        <p:nvSpPr>
          <p:cNvPr id="12" name="CuadroTexto 28"/>
          <p:cNvSpPr txBox="1"/>
          <p:nvPr/>
        </p:nvSpPr>
        <p:spPr>
          <a:xfrm>
            <a:off x="1619672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13" name="CuadroTexto 29"/>
          <p:cNvSpPr txBox="1"/>
          <p:nvPr/>
        </p:nvSpPr>
        <p:spPr>
          <a:xfrm>
            <a:off x="5364088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594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dondear rectángulo de esquina diagonal 36"/>
          <p:cNvSpPr/>
          <p:nvPr/>
        </p:nvSpPr>
        <p:spPr>
          <a:xfrm>
            <a:off x="67765" y="1280160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BARRILES</a:t>
            </a:r>
            <a:endParaRPr lang="es-ES" sz="1600" dirty="0"/>
          </a:p>
        </p:txBody>
      </p:sp>
      <p:sp>
        <p:nvSpPr>
          <p:cNvPr id="38" name="Recortar y redondear rectángulo de esquina sencilla 37"/>
          <p:cNvSpPr/>
          <p:nvPr/>
        </p:nvSpPr>
        <p:spPr>
          <a:xfrm>
            <a:off x="1571604" y="12801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Licores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Recortar y redondear rectángulo de esquina sencilla 38"/>
          <p:cNvSpPr/>
          <p:nvPr/>
        </p:nvSpPr>
        <p:spPr>
          <a:xfrm>
            <a:off x="5357818" y="1280160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FFFF00"/>
                </a:solidFill>
                <a:latin typeface="Verdana" charset="0"/>
                <a:ea typeface="ＭＳ Ｐゴシック" charset="0"/>
                <a:cs typeface="Times New Roman" charset="0"/>
              </a:rPr>
              <a:t>Se fabrican en madera con capacidad desde 15 galones hasta 55 galones.</a:t>
            </a:r>
            <a:endParaRPr lang="es-ES" sz="12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64194" name="Picture 2" descr="http://www.mercadolibre.cl/i/antiguo-mini-barril-de-madera_39857029_99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4" y="2214555"/>
            <a:ext cx="4691062" cy="351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4196" name="Picture 4" descr="http://www.vinogallego.com/images/stories/noticias/barric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86058"/>
            <a:ext cx="4286248" cy="399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sp>
        <p:nvSpPr>
          <p:cNvPr id="11" name="CuadroTexto 27"/>
          <p:cNvSpPr txBox="1"/>
          <p:nvPr/>
        </p:nvSpPr>
        <p:spPr>
          <a:xfrm>
            <a:off x="179512" y="9165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EMBALAJE</a:t>
            </a:r>
            <a:endParaRPr lang="es-ES" dirty="0"/>
          </a:p>
        </p:txBody>
      </p:sp>
      <p:sp>
        <p:nvSpPr>
          <p:cNvPr id="12" name="CuadroTexto 28"/>
          <p:cNvSpPr txBox="1"/>
          <p:nvPr/>
        </p:nvSpPr>
        <p:spPr>
          <a:xfrm>
            <a:off x="1626512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13" name="CuadroTexto 29"/>
          <p:cNvSpPr txBox="1"/>
          <p:nvPr/>
        </p:nvSpPr>
        <p:spPr>
          <a:xfrm>
            <a:off x="5364088" y="9165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594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486" y="2959930"/>
            <a:ext cx="89662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  <a:p>
            <a:pPr algn="ctr" eaLnBrk="0" hangingPunct="0"/>
            <a:endParaRPr lang="es-ES" b="1" dirty="0" smtClean="0">
              <a:solidFill>
                <a:srgbClr val="000000"/>
              </a:solidFill>
              <a:latin typeface="Verdana" charset="0"/>
              <a:cs typeface="Times New Roman" charset="0"/>
            </a:endParaRPr>
          </a:p>
          <a:p>
            <a:pPr algn="ctr" eaLnBrk="0" hangingPunct="0"/>
            <a:r>
              <a:rPr lang="es-ES" sz="2000" b="1" dirty="0" smtClean="0">
                <a:solidFill>
                  <a:srgbClr val="0070C0"/>
                </a:solidFill>
                <a:latin typeface="Verdana" charset="0"/>
                <a:cs typeface="Times New Roman" charset="0"/>
              </a:rPr>
              <a:t>MATERIAL DE AMORTIGUAMIENTO</a:t>
            </a:r>
          </a:p>
        </p:txBody>
      </p:sp>
    </p:spTree>
    <p:extLst>
      <p:ext uri="{BB962C8B-B14F-4D97-AF65-F5344CB8AC3E}">
        <p14:creationId xmlns:p14="http://schemas.microsoft.com/office/powerpoint/2010/main" val="2209132246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71406" y="1851664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ESPUMAS PU</a:t>
            </a:r>
          </a:p>
          <a:p>
            <a:pPr algn="ctr"/>
            <a:r>
              <a:rPr lang="es-ES" sz="1600" dirty="0" smtClean="0"/>
              <a:t>Poliuretano</a:t>
            </a:r>
            <a:endParaRPr lang="es-ES" sz="1600" dirty="0"/>
          </a:p>
        </p:txBody>
      </p:sp>
      <p:sp>
        <p:nvSpPr>
          <p:cNvPr id="3" name="Recortar y redondear rectángulo de esquina sencilla 2"/>
          <p:cNvSpPr/>
          <p:nvPr/>
        </p:nvSpPr>
        <p:spPr>
          <a:xfrm>
            <a:off x="1583574" y="18516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Amortiguamiento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Recortar y redondear rectángulo de esquina sencilla 21"/>
          <p:cNvSpPr/>
          <p:nvPr/>
        </p:nvSpPr>
        <p:spPr>
          <a:xfrm>
            <a:off x="5355175" y="18516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Costo moderado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9" name="Picture 6" descr="http://t1.gstatic.com/images?q=tbn:ANd9GcS091XnCihcwRmC1HMcxR6I-lf7VEN2BoRMmbpBuzimFMJUKsI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86058"/>
            <a:ext cx="3071834" cy="3071834"/>
          </a:xfrm>
          <a:prstGeom prst="rect">
            <a:avLst/>
          </a:prstGeom>
          <a:noFill/>
        </p:spPr>
      </p:pic>
      <p:pic>
        <p:nvPicPr>
          <p:cNvPr id="172034" name="Picture 2" descr="http://1.bp.blogspot.com/_447TMI2eWts/S2ntebI0KTI/AAAAAAAAAGA/AWfwtEoSJ2Q/s320/Detalle+porosidad+P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16" y="2605376"/>
            <a:ext cx="4333884" cy="4252624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cxnSp>
        <p:nvCxnSpPr>
          <p:cNvPr id="11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36"/>
          <p:cNvSpPr txBox="1"/>
          <p:nvPr/>
        </p:nvSpPr>
        <p:spPr>
          <a:xfrm>
            <a:off x="1619672" y="15001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15" name="CuadroTexto 37"/>
          <p:cNvSpPr txBox="1"/>
          <p:nvPr/>
        </p:nvSpPr>
        <p:spPr>
          <a:xfrm>
            <a:off x="5412726" y="1488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  <p:sp>
        <p:nvSpPr>
          <p:cNvPr id="16" name="CuadroTexto 26"/>
          <p:cNvSpPr txBox="1"/>
          <p:nvPr/>
        </p:nvSpPr>
        <p:spPr>
          <a:xfrm>
            <a:off x="71406" y="1059404"/>
            <a:ext cx="360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MATERIAL AMORTIGUAMIENTO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348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179512" y="332656"/>
            <a:ext cx="61926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 smtClean="0"/>
              <a:t>2. </a:t>
            </a:r>
            <a:r>
              <a:rPr lang="es-ES" sz="3000" b="1" baseline="30000" dirty="0"/>
              <a:t>CLASES DE EMBALAJES </a:t>
            </a:r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r>
              <a:rPr lang="es-ES" sz="3300" b="1" baseline="30000" dirty="0" smtClean="0"/>
              <a:t>2.1 </a:t>
            </a:r>
            <a:r>
              <a:rPr lang="es-ES" sz="3300" b="1" baseline="30000" dirty="0"/>
              <a:t>Niveles de Embalaje</a:t>
            </a:r>
          </a:p>
          <a:p>
            <a:endParaRPr lang="es-ES" sz="3300" b="1" i="1" baseline="30000" dirty="0" smtClean="0"/>
          </a:p>
          <a:p>
            <a:endParaRPr lang="es-ES" sz="3300" b="1" i="1" baseline="30000" dirty="0"/>
          </a:p>
          <a:p>
            <a:r>
              <a:rPr lang="es-ES" sz="3300" b="1" i="1" baseline="30000" dirty="0" smtClean="0"/>
              <a:t>Embalaje </a:t>
            </a:r>
            <a:r>
              <a:rPr lang="es-ES" sz="3300" b="1" i="1" baseline="30000" dirty="0"/>
              <a:t>Primario</a:t>
            </a:r>
            <a:r>
              <a:rPr lang="es-ES" sz="3300" baseline="30000" dirty="0"/>
              <a:t>. Es aquel que está en contacto directo con el producto intrínseco. Muchas veces</a:t>
            </a:r>
          </a:p>
          <a:p>
            <a:r>
              <a:rPr lang="es-ES" sz="3300" baseline="30000" dirty="0"/>
              <a:t>es llamado envase primario.</a:t>
            </a:r>
            <a:endParaRPr lang="es-ES" sz="33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400252" cy="267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02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dondear rectángulo de esquina diagonal 27"/>
          <p:cNvSpPr/>
          <p:nvPr/>
        </p:nvSpPr>
        <p:spPr>
          <a:xfrm>
            <a:off x="55908" y="1851664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ESPUMAS PE</a:t>
            </a:r>
          </a:p>
          <a:p>
            <a:pPr algn="ctr"/>
            <a:r>
              <a:rPr lang="es-ES" sz="1600" dirty="0" smtClean="0"/>
              <a:t>Polietileno</a:t>
            </a:r>
            <a:endParaRPr lang="es-ES" sz="1600" dirty="0"/>
          </a:p>
        </p:txBody>
      </p:sp>
      <p:sp>
        <p:nvSpPr>
          <p:cNvPr id="40" name="Recortar y redondear rectángulo de esquina sencilla 28"/>
          <p:cNvSpPr/>
          <p:nvPr/>
        </p:nvSpPr>
        <p:spPr>
          <a:xfrm>
            <a:off x="1568076" y="18516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Amortiguamiento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" name="Recortar y redondear rectángulo de esquina sencilla 29"/>
          <p:cNvSpPr/>
          <p:nvPr/>
        </p:nvSpPr>
        <p:spPr>
          <a:xfrm>
            <a:off x="5339677" y="18516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smtClean="0">
                <a:solidFill>
                  <a:srgbClr val="92D050"/>
                </a:solidFill>
                <a:latin typeface="Arial" charset="0"/>
                <a:ea typeface="ＭＳ Ｐゴシック" charset="0"/>
              </a:rPr>
              <a:t>Alto costo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2" name="Picture 4" descr="http://plaesanoticias.files.wordpress.com/2011/01/noticias01-500p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5000625" cy="3962401"/>
          </a:xfrm>
          <a:prstGeom prst="rect">
            <a:avLst/>
          </a:prstGeom>
          <a:noFill/>
        </p:spPr>
      </p:pic>
      <p:pic>
        <p:nvPicPr>
          <p:cNvPr id="265218" name="Picture 2" descr="http://t0.gstatic.com/images?q=tbn:ANd9GcSvmff5Ftnp5r184fhqTHoQzYasrAbtug-GzhK2uGGRBZcJy78APDTq8QW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429000"/>
            <a:ext cx="2714644" cy="2143140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cxnSp>
        <p:nvCxnSpPr>
          <p:cNvPr id="11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26"/>
          <p:cNvSpPr txBox="1"/>
          <p:nvPr/>
        </p:nvSpPr>
        <p:spPr>
          <a:xfrm>
            <a:off x="71406" y="1059404"/>
            <a:ext cx="360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MATERIAL AMORTIGUAMIENTO</a:t>
            </a:r>
            <a:endParaRPr lang="es-ES" dirty="0"/>
          </a:p>
        </p:txBody>
      </p:sp>
      <p:sp>
        <p:nvSpPr>
          <p:cNvPr id="14" name="CuadroTexto 36"/>
          <p:cNvSpPr txBox="1"/>
          <p:nvPr/>
        </p:nvSpPr>
        <p:spPr>
          <a:xfrm>
            <a:off x="1619672" y="15001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15" name="CuadroTexto 37"/>
          <p:cNvSpPr txBox="1"/>
          <p:nvPr/>
        </p:nvSpPr>
        <p:spPr>
          <a:xfrm>
            <a:off x="5412726" y="1488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348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ortar y redondear rectángulo de esquina sencilla 32"/>
          <p:cNvSpPr/>
          <p:nvPr/>
        </p:nvSpPr>
        <p:spPr>
          <a:xfrm>
            <a:off x="5399616" y="18573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Costo moderado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66244" name="Picture 4" descr="http://styrofoam-compactor.com/photo/Styrofo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74" y="3000372"/>
            <a:ext cx="5024442" cy="3738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dondear rectángulo de esquina diagonal 30"/>
          <p:cNvSpPr/>
          <p:nvPr/>
        </p:nvSpPr>
        <p:spPr>
          <a:xfrm>
            <a:off x="44441" y="1857364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ESPUMAS PS</a:t>
            </a:r>
          </a:p>
          <a:p>
            <a:pPr algn="ctr"/>
            <a:r>
              <a:rPr lang="es-ES" sz="1600" dirty="0" err="1" smtClean="0"/>
              <a:t>Poliestireno</a:t>
            </a:r>
            <a:endParaRPr lang="es-ES" sz="1600" dirty="0"/>
          </a:p>
        </p:txBody>
      </p:sp>
      <p:sp>
        <p:nvSpPr>
          <p:cNvPr id="10" name="Recortar y redondear rectángulo de esquina sencilla 31"/>
          <p:cNvSpPr/>
          <p:nvPr/>
        </p:nvSpPr>
        <p:spPr>
          <a:xfrm>
            <a:off x="1556609" y="18573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Amortiguamiento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cxnSp>
        <p:nvCxnSpPr>
          <p:cNvPr id="12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26"/>
          <p:cNvSpPr txBox="1"/>
          <p:nvPr/>
        </p:nvSpPr>
        <p:spPr>
          <a:xfrm>
            <a:off x="71406" y="1059404"/>
            <a:ext cx="360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MATERIAL AMORTIGUAMIENTO</a:t>
            </a:r>
            <a:endParaRPr lang="es-ES" dirty="0"/>
          </a:p>
        </p:txBody>
      </p:sp>
      <p:sp>
        <p:nvSpPr>
          <p:cNvPr id="15" name="CuadroTexto 36"/>
          <p:cNvSpPr txBox="1"/>
          <p:nvPr/>
        </p:nvSpPr>
        <p:spPr>
          <a:xfrm>
            <a:off x="1619672" y="15001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16" name="CuadroTexto 37"/>
          <p:cNvSpPr txBox="1"/>
          <p:nvPr/>
        </p:nvSpPr>
        <p:spPr>
          <a:xfrm>
            <a:off x="5412726" y="1488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348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dondear rectángulo de esquina diagonal 33"/>
          <p:cNvSpPr/>
          <p:nvPr/>
        </p:nvSpPr>
        <p:spPr>
          <a:xfrm>
            <a:off x="44409" y="1851664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PS EXPANDIDO</a:t>
            </a:r>
            <a:endParaRPr lang="es-ES" sz="1600" dirty="0"/>
          </a:p>
        </p:txBody>
      </p:sp>
      <p:sp>
        <p:nvSpPr>
          <p:cNvPr id="35" name="Recortar y redondear rectángulo de esquina sencilla 34"/>
          <p:cNvSpPr/>
          <p:nvPr/>
        </p:nvSpPr>
        <p:spPr>
          <a:xfrm>
            <a:off x="1556577" y="18516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Amortiguamiento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Recortar y redondear rectángulo de esquina sencilla 35"/>
          <p:cNvSpPr/>
          <p:nvPr/>
        </p:nvSpPr>
        <p:spPr>
          <a:xfrm>
            <a:off x="5328178" y="18516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Costo moderado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67266" name="Picture 2" descr="http://t2.gstatic.com/images?q=tbn:ANd9GcSi6UEGxx8QiJ_gsx6g0wbbYwSrSjsGrxeKJy02Ywm64t4j0g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14752"/>
            <a:ext cx="3761195" cy="2600332"/>
          </a:xfrm>
          <a:prstGeom prst="rect">
            <a:avLst/>
          </a:prstGeom>
          <a:noFill/>
        </p:spPr>
      </p:pic>
      <p:pic>
        <p:nvPicPr>
          <p:cNvPr id="267268" name="Picture 4" descr="http://t2.gstatic.com/images?q=tbn:ANd9GcRJEKb1m1G2snoqLZSPoFCubQTXn2SL06gYxjwDhd5CYIHIIO1yq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46140"/>
            <a:ext cx="3429024" cy="2973718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cxnSp>
        <p:nvCxnSpPr>
          <p:cNvPr id="11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26"/>
          <p:cNvSpPr txBox="1"/>
          <p:nvPr/>
        </p:nvSpPr>
        <p:spPr>
          <a:xfrm>
            <a:off x="71406" y="1059404"/>
            <a:ext cx="360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MATERIAL AMORTIGUAMIENTO</a:t>
            </a:r>
            <a:endParaRPr lang="es-ES" dirty="0"/>
          </a:p>
        </p:txBody>
      </p:sp>
      <p:sp>
        <p:nvSpPr>
          <p:cNvPr id="14" name="CuadroTexto 36"/>
          <p:cNvSpPr txBox="1"/>
          <p:nvPr/>
        </p:nvSpPr>
        <p:spPr>
          <a:xfrm>
            <a:off x="1619672" y="15001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15" name="CuadroTexto 37"/>
          <p:cNvSpPr txBox="1"/>
          <p:nvPr/>
        </p:nvSpPr>
        <p:spPr>
          <a:xfrm>
            <a:off x="5412726" y="1488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348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dondear rectángulo de esquina diagonal 13"/>
          <p:cNvSpPr/>
          <p:nvPr/>
        </p:nvSpPr>
        <p:spPr>
          <a:xfrm>
            <a:off x="71406" y="1851664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POLIETILENO BURBUJA</a:t>
            </a:r>
            <a:endParaRPr lang="es-ES" sz="1600" dirty="0"/>
          </a:p>
        </p:txBody>
      </p:sp>
      <p:sp>
        <p:nvSpPr>
          <p:cNvPr id="15" name="Recortar y redondear rectángulo de esquina sencilla 14"/>
          <p:cNvSpPr/>
          <p:nvPr/>
        </p:nvSpPr>
        <p:spPr>
          <a:xfrm>
            <a:off x="1583574" y="18516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Amortiguamiento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" name="Recortar y redondear rectángulo de esquina sencilla 15"/>
          <p:cNvSpPr/>
          <p:nvPr/>
        </p:nvSpPr>
        <p:spPr>
          <a:xfrm>
            <a:off x="5355175" y="18516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Costo moderado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68290" name="Picture 2" descr="http://www.plasticosamerica.cl/producto-img/plastico_burbu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3505200" cy="2857520"/>
          </a:xfrm>
          <a:prstGeom prst="rect">
            <a:avLst/>
          </a:prstGeom>
          <a:noFill/>
        </p:spPr>
      </p:pic>
      <p:pic>
        <p:nvPicPr>
          <p:cNvPr id="268292" name="Picture 4" descr="http://www.homs.cl/tienda/images/filmburbuj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267200" cy="2905125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cxnSp>
        <p:nvCxnSpPr>
          <p:cNvPr id="11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5 Conector recto"/>
          <p:cNvCxnSpPr/>
          <p:nvPr/>
        </p:nvCxnSpPr>
        <p:spPr>
          <a:xfrm>
            <a:off x="0" y="85723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26"/>
          <p:cNvSpPr txBox="1"/>
          <p:nvPr/>
        </p:nvSpPr>
        <p:spPr>
          <a:xfrm>
            <a:off x="71406" y="1059404"/>
            <a:ext cx="360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MATERIAL AMORTIGUAMIENTO</a:t>
            </a:r>
            <a:endParaRPr lang="es-ES" dirty="0"/>
          </a:p>
        </p:txBody>
      </p:sp>
      <p:sp>
        <p:nvSpPr>
          <p:cNvPr id="17" name="CuadroTexto 36"/>
          <p:cNvSpPr txBox="1"/>
          <p:nvPr/>
        </p:nvSpPr>
        <p:spPr>
          <a:xfrm>
            <a:off x="1619672" y="15001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18" name="CuadroTexto 37"/>
          <p:cNvSpPr txBox="1"/>
          <p:nvPr/>
        </p:nvSpPr>
        <p:spPr>
          <a:xfrm>
            <a:off x="5412726" y="1488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348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dondear rectángulo de esquina diagonal 16"/>
          <p:cNvSpPr/>
          <p:nvPr/>
        </p:nvSpPr>
        <p:spPr>
          <a:xfrm>
            <a:off x="44409" y="1851664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VIRUTAS DE PAPEL O MADERA</a:t>
            </a:r>
            <a:endParaRPr lang="es-ES" sz="1600" dirty="0"/>
          </a:p>
        </p:txBody>
      </p:sp>
      <p:sp>
        <p:nvSpPr>
          <p:cNvPr id="18" name="Recortar y redondear rectángulo de esquina sencilla 17"/>
          <p:cNvSpPr/>
          <p:nvPr/>
        </p:nvSpPr>
        <p:spPr>
          <a:xfrm>
            <a:off x="1556577" y="18516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Amortiguamiento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" name="Recortar y redondear rectángulo de esquina sencilla 18"/>
          <p:cNvSpPr/>
          <p:nvPr/>
        </p:nvSpPr>
        <p:spPr>
          <a:xfrm>
            <a:off x="5328178" y="18516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Bajo costo </a:t>
            </a:r>
            <a:r>
              <a:rPr lang="es-ES" sz="1200" dirty="0">
                <a:solidFill>
                  <a:srgbClr val="92D050"/>
                </a:solidFill>
                <a:latin typeface="Arial" charset="0"/>
                <a:ea typeface="ＭＳ Ｐゴシック" charset="0"/>
                <a:cs typeface="Times New Roman" charset="0"/>
              </a:rPr>
              <a:t>–</a:t>
            </a: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 Pueden contener insectos y polvo.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69314" name="Picture 2" descr="http://t1.gstatic.com/images?q=tbn:ANd9GcSv2dXvgdEAnYmFwOgxEbrExwdLTPI77wzjpu0p-dBkjIsLWNogTbH_TGC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143380"/>
            <a:ext cx="3542439" cy="2643206"/>
          </a:xfrm>
          <a:prstGeom prst="rect">
            <a:avLst/>
          </a:prstGeom>
          <a:noFill/>
        </p:spPr>
      </p:pic>
      <p:pic>
        <p:nvPicPr>
          <p:cNvPr id="269316" name="Picture 4" descr="http://t1.gstatic.com/images?q=tbn:ANd9GcRLHoA7bekWcOU-VNjZnY77uKf0yz74luNg0RtSV5AR3j6xIRgHj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610341"/>
            <a:ext cx="3286148" cy="3033369"/>
          </a:xfrm>
          <a:prstGeom prst="rect">
            <a:avLst/>
          </a:prstGeom>
          <a:noFill/>
        </p:spPr>
      </p:pic>
      <p:pic>
        <p:nvPicPr>
          <p:cNvPr id="269318" name="Picture 6" descr="http://t2.gstatic.com/images?q=tbn:ANd9GcS5jgqs1vq4RbBBDSJz0zIR7NKs7NoctRdoMtvz1yh63nUW1q6UW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832788"/>
            <a:ext cx="2786082" cy="2086873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cxnSp>
        <p:nvCxnSpPr>
          <p:cNvPr id="12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26"/>
          <p:cNvSpPr txBox="1"/>
          <p:nvPr/>
        </p:nvSpPr>
        <p:spPr>
          <a:xfrm>
            <a:off x="71406" y="1000108"/>
            <a:ext cx="360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MATERIAL AMORTIGUAMIENTO</a:t>
            </a:r>
            <a:endParaRPr lang="es-ES" dirty="0"/>
          </a:p>
        </p:txBody>
      </p:sp>
      <p:sp>
        <p:nvSpPr>
          <p:cNvPr id="15" name="CuadroTexto 36"/>
          <p:cNvSpPr txBox="1"/>
          <p:nvPr/>
        </p:nvSpPr>
        <p:spPr>
          <a:xfrm>
            <a:off x="1619672" y="15001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16" name="CuadroTexto 37"/>
          <p:cNvSpPr txBox="1"/>
          <p:nvPr/>
        </p:nvSpPr>
        <p:spPr>
          <a:xfrm>
            <a:off x="5412726" y="1488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348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dondear rectángulo de esquina diagonal 19"/>
          <p:cNvSpPr/>
          <p:nvPr/>
        </p:nvSpPr>
        <p:spPr>
          <a:xfrm>
            <a:off x="107504" y="1851664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PULPA MOLDEADA</a:t>
            </a:r>
            <a:endParaRPr lang="es-ES" sz="1600" dirty="0"/>
          </a:p>
        </p:txBody>
      </p:sp>
      <p:sp>
        <p:nvSpPr>
          <p:cNvPr id="21" name="Recortar y redondear rectángulo de esquina sencilla 20"/>
          <p:cNvSpPr/>
          <p:nvPr/>
        </p:nvSpPr>
        <p:spPr>
          <a:xfrm>
            <a:off x="1619672" y="18516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Amortiguamiento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Recortar y redondear rectángulo de esquina sencilla 22"/>
          <p:cNvSpPr/>
          <p:nvPr/>
        </p:nvSpPr>
        <p:spPr>
          <a:xfrm>
            <a:off x="5391273" y="18516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Arial" charset="0"/>
                <a:ea typeface="ＭＳ Ｐゴシック" charset="0"/>
              </a:rPr>
              <a:t>Alto costo</a:t>
            </a:r>
          </a:p>
        </p:txBody>
      </p:sp>
      <p:pic>
        <p:nvPicPr>
          <p:cNvPr id="270338" name="Picture 2" descr="http://t2.gstatic.com/images?q=tbn:ANd9GcQgXV81oeEH6XkXx76WZf1KnjT_g_bRsAQys5qwtdxeDbn4oUwX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714752"/>
            <a:ext cx="2643206" cy="1493988"/>
          </a:xfrm>
          <a:prstGeom prst="rect">
            <a:avLst/>
          </a:prstGeom>
          <a:noFill/>
        </p:spPr>
      </p:pic>
      <p:pic>
        <p:nvPicPr>
          <p:cNvPr id="270340" name="Picture 4" descr="http://t3.gstatic.com/images?q=tbn:ANd9GcQIvmMWmjyXB14h_W5fDUd0gtR75Y5D8G2Oy1gwwSZ8ub38HVKOnowVJB1IE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4667250"/>
            <a:ext cx="2085975" cy="2190750"/>
          </a:xfrm>
          <a:prstGeom prst="rect">
            <a:avLst/>
          </a:prstGeom>
          <a:noFill/>
        </p:spPr>
      </p:pic>
      <p:pic>
        <p:nvPicPr>
          <p:cNvPr id="270342" name="Picture 6" descr="http://www.propel.com.ar/imgs/productos/frutas/10/propel-pulp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857523"/>
            <a:ext cx="3810000" cy="4000501"/>
          </a:xfrm>
          <a:prstGeom prst="rect">
            <a:avLst/>
          </a:prstGeom>
          <a:noFill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cxnSp>
        <p:nvCxnSpPr>
          <p:cNvPr id="12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26"/>
          <p:cNvSpPr txBox="1"/>
          <p:nvPr/>
        </p:nvSpPr>
        <p:spPr>
          <a:xfrm>
            <a:off x="71406" y="1000108"/>
            <a:ext cx="360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MATERIAL AMORTIGUAMIENTO</a:t>
            </a:r>
            <a:endParaRPr lang="es-ES" dirty="0"/>
          </a:p>
        </p:txBody>
      </p:sp>
      <p:sp>
        <p:nvSpPr>
          <p:cNvPr id="15" name="CuadroTexto 36"/>
          <p:cNvSpPr txBox="1"/>
          <p:nvPr/>
        </p:nvSpPr>
        <p:spPr>
          <a:xfrm>
            <a:off x="1619672" y="15001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16" name="CuadroTexto 37"/>
          <p:cNvSpPr txBox="1"/>
          <p:nvPr/>
        </p:nvSpPr>
        <p:spPr>
          <a:xfrm>
            <a:off x="5412726" y="1488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348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dondear rectángulo de esquina diagonal 23"/>
          <p:cNvSpPr/>
          <p:nvPr/>
        </p:nvSpPr>
        <p:spPr>
          <a:xfrm>
            <a:off x="71406" y="1857364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ELEMENTOS INFLABLES</a:t>
            </a:r>
          </a:p>
          <a:p>
            <a:pPr algn="ctr"/>
            <a:r>
              <a:rPr lang="es-ES" sz="1600" dirty="0" smtClean="0"/>
              <a:t>FIELTROS</a:t>
            </a:r>
            <a:endParaRPr lang="es-ES" sz="1600" dirty="0"/>
          </a:p>
        </p:txBody>
      </p:sp>
      <p:sp>
        <p:nvSpPr>
          <p:cNvPr id="25" name="Recortar y redondear rectángulo de esquina sencilla 24"/>
          <p:cNvSpPr/>
          <p:nvPr/>
        </p:nvSpPr>
        <p:spPr>
          <a:xfrm>
            <a:off x="1583574" y="18573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Amortiguamiento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" name="Recortar y redondear rectángulo de esquina sencilla 25"/>
          <p:cNvSpPr/>
          <p:nvPr/>
        </p:nvSpPr>
        <p:spPr>
          <a:xfrm>
            <a:off x="5355175" y="1857364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Costo alto, el transportador debe tener estos elementos que van a evitar que las cargas se deterioren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1406" y="1000108"/>
            <a:ext cx="360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MATERIAL AMORTIGUAMIENTO</a:t>
            </a:r>
            <a:endParaRPr lang="es-ES" dirty="0"/>
          </a:p>
        </p:txBody>
      </p:sp>
      <p:sp>
        <p:nvSpPr>
          <p:cNvPr id="37" name="CuadroTexto 36"/>
          <p:cNvSpPr txBox="1"/>
          <p:nvPr/>
        </p:nvSpPr>
        <p:spPr>
          <a:xfrm>
            <a:off x="1619672" y="150017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APLICACIONES</a:t>
            </a:r>
            <a:endParaRPr lang="es-ES" dirty="0"/>
          </a:p>
        </p:txBody>
      </p:sp>
      <p:sp>
        <p:nvSpPr>
          <p:cNvPr id="38" name="CuadroTexto 37"/>
          <p:cNvSpPr txBox="1"/>
          <p:nvPr/>
        </p:nvSpPr>
        <p:spPr>
          <a:xfrm>
            <a:off x="5412726" y="148803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OBSERVACIONES</a:t>
            </a:r>
            <a:endParaRPr lang="es-ES" dirty="0"/>
          </a:p>
        </p:txBody>
      </p:sp>
      <p:pic>
        <p:nvPicPr>
          <p:cNvPr id="272386" name="Picture 2" descr="http://www.logismarket.es/ip/sealed-air-sistema-de-embalaje-de-proteccion-por-almohadillas-de-aire-el-sistema-de-embalaje-de-proteccion-newair-ib-express-es-una-solucion-de-embalaje-a-medida-economico-532166-F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4923" y="2905148"/>
            <a:ext cx="4371975" cy="3810000"/>
          </a:xfrm>
          <a:prstGeom prst="rect">
            <a:avLst/>
          </a:prstGeom>
          <a:noFill/>
        </p:spPr>
      </p:pic>
      <p:pic>
        <p:nvPicPr>
          <p:cNvPr id="272388" name="Picture 4" descr="http://www.logismarket.cl/ip/garibaldi-almohadilla-de-proteccion-y-relleno-almohadilla-de-proteccion-y-relleno-airpad-478126-F7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2214578" cy="2214578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cxnSp>
        <p:nvCxnSpPr>
          <p:cNvPr id="11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48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486" y="2959930"/>
            <a:ext cx="89662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  <a:p>
            <a:pPr algn="ctr" eaLnBrk="0" hangingPunct="0"/>
            <a:endParaRPr lang="es-ES" b="1" dirty="0" smtClean="0">
              <a:solidFill>
                <a:srgbClr val="000000"/>
              </a:solidFill>
              <a:latin typeface="Verdana" charset="0"/>
              <a:cs typeface="Times New Roman" charset="0"/>
            </a:endParaRPr>
          </a:p>
          <a:p>
            <a:pPr algn="ctr" eaLnBrk="0" hangingPunct="0"/>
            <a:r>
              <a:rPr lang="es-ES" sz="2000" b="1" dirty="0" smtClean="0">
                <a:solidFill>
                  <a:srgbClr val="0070C0"/>
                </a:solidFill>
                <a:latin typeface="Verdana" charset="0"/>
                <a:cs typeface="Times New Roman" charset="0"/>
              </a:rPr>
              <a:t>ELEMENTOS DE FIJACION</a:t>
            </a:r>
          </a:p>
        </p:txBody>
      </p:sp>
    </p:spTree>
    <p:extLst>
      <p:ext uri="{BB962C8B-B14F-4D97-AF65-F5344CB8AC3E}">
        <p14:creationId xmlns:p14="http://schemas.microsoft.com/office/powerpoint/2010/main" val="2209132246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dondear rectángulo de esquina diagonal 1"/>
          <p:cNvSpPr/>
          <p:nvPr/>
        </p:nvSpPr>
        <p:spPr>
          <a:xfrm>
            <a:off x="36066" y="1487634"/>
            <a:ext cx="1464100" cy="1298424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ESQUINEROS DE CARTON, PLASTICO O FIBRA</a:t>
            </a:r>
            <a:endParaRPr lang="es-ES" sz="1600" dirty="0"/>
          </a:p>
        </p:txBody>
      </p:sp>
      <p:sp>
        <p:nvSpPr>
          <p:cNvPr id="3" name="Recortar y redondear rectángulo de esquina sencilla 2"/>
          <p:cNvSpPr/>
          <p:nvPr/>
        </p:nvSpPr>
        <p:spPr>
          <a:xfrm>
            <a:off x="1571604" y="1487634"/>
            <a:ext cx="3744416" cy="869796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Ayudan el la estructura y marco de la unidad de carga </a:t>
            </a:r>
            <a:r>
              <a:rPr lang="es-ES" sz="1200" dirty="0" err="1" smtClean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paletizada</a:t>
            </a: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. Protegen la carga las vibraciones y de los zunchos muy apretados.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Recortar y redondear rectángulo de esquina sencilla 21"/>
          <p:cNvSpPr/>
          <p:nvPr/>
        </p:nvSpPr>
        <p:spPr>
          <a:xfrm>
            <a:off x="5357818" y="1487634"/>
            <a:ext cx="3744416" cy="869796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Se pueden obtener en pl</a:t>
            </a:r>
            <a:r>
              <a:rPr lang="es-ES" sz="1200" dirty="0">
                <a:solidFill>
                  <a:srgbClr val="92D050"/>
                </a:solidFill>
                <a:latin typeface="Arial" charset="0"/>
                <a:ea typeface="ＭＳ Ｐゴシック" charset="0"/>
                <a:cs typeface="Times New Roman" charset="0"/>
              </a:rPr>
              <a:t>á</a:t>
            </a: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stico, cart</a:t>
            </a:r>
            <a:r>
              <a:rPr lang="es-ES" sz="1200" dirty="0">
                <a:solidFill>
                  <a:srgbClr val="92D050"/>
                </a:solidFill>
                <a:latin typeface="Arial" charset="0"/>
                <a:ea typeface="ＭＳ Ｐゴシック" charset="0"/>
                <a:cs typeface="Times New Roman" charset="0"/>
              </a:rPr>
              <a:t>ó</a:t>
            </a: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n y fibra, siendo los </a:t>
            </a:r>
            <a:r>
              <a:rPr lang="es-ES" sz="1200" dirty="0">
                <a:solidFill>
                  <a:srgbClr val="92D050"/>
                </a:solidFill>
                <a:latin typeface="Arial" charset="0"/>
                <a:ea typeface="ＭＳ Ｐゴシック" charset="0"/>
                <a:cs typeface="Times New Roman" charset="0"/>
              </a:rPr>
              <a:t>ú</a:t>
            </a:r>
            <a:r>
              <a:rPr lang="es-ES" sz="1200" dirty="0">
                <a:solidFill>
                  <a:srgbClr val="92D050"/>
                </a:solidFill>
                <a:latin typeface="Verdana" charset="0"/>
                <a:ea typeface="ＭＳ Ｐゴシック" charset="0"/>
                <a:cs typeface="Times New Roman" charset="0"/>
              </a:rPr>
              <a:t>ltimos los mejores. Pueden personalizarse con la marca o logo del producto o empresa. </a:t>
            </a:r>
            <a:endParaRPr lang="es-ES" sz="1200" dirty="0">
              <a:solidFill>
                <a:srgbClr val="92D05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42844" y="996719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ELEMENTOS DE FIJACION</a:t>
            </a:r>
            <a:endParaRPr lang="es-ES" dirty="0"/>
          </a:p>
        </p:txBody>
      </p:sp>
      <p:pic>
        <p:nvPicPr>
          <p:cNvPr id="171010" name="Picture 2" descr="http://t2.gstatic.com/images?q=tbn:ANd9GcQE84F5gkj4bBfrgXdQ4XLjGwj5MJoSXue-aXCFkJIEaWquADgc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551" y="2991593"/>
            <a:ext cx="2638425" cy="1733551"/>
          </a:xfrm>
          <a:prstGeom prst="rect">
            <a:avLst/>
          </a:prstGeom>
          <a:noFill/>
        </p:spPr>
      </p:pic>
      <p:sp>
        <p:nvSpPr>
          <p:cNvPr id="9" name="Rectángulo 8"/>
          <p:cNvSpPr/>
          <p:nvPr/>
        </p:nvSpPr>
        <p:spPr>
          <a:xfrm>
            <a:off x="0" y="5685055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Protectores de esquinas para apoyar las paletas, protegiendo los bordes, proporcionando resistencia al </a:t>
            </a:r>
            <a:r>
              <a:rPr lang="es-ES" dirty="0" smtClean="0"/>
              <a:t>apilamiento. </a:t>
            </a:r>
            <a:r>
              <a:rPr lang="es-ES" dirty="0"/>
              <a:t>Mejoran la imagen del producto y son ideales para los sistemas de película </a:t>
            </a:r>
            <a:r>
              <a:rPr lang="es-ES" dirty="0" err="1" smtClean="0"/>
              <a:t>estirable</a:t>
            </a:r>
            <a:r>
              <a:rPr lang="es-ES" dirty="0" smtClean="0"/>
              <a:t> (Film). </a:t>
            </a:r>
            <a:r>
              <a:rPr lang="es-ES" dirty="0"/>
              <a:t>También conocidos como cubre </a:t>
            </a:r>
            <a:r>
              <a:rPr lang="es-ES" dirty="0" smtClean="0"/>
              <a:t>esquinas.</a:t>
            </a:r>
            <a:endParaRPr lang="es-E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cxnSp>
        <p:nvCxnSpPr>
          <p:cNvPr id="11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420888"/>
            <a:ext cx="3312368" cy="338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5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dondear rectángulo de esquina diagonal 27"/>
          <p:cNvSpPr/>
          <p:nvPr/>
        </p:nvSpPr>
        <p:spPr>
          <a:xfrm>
            <a:off x="44410" y="1428736"/>
            <a:ext cx="1392662" cy="114813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ZUNCHO O FLETE METALICO O PLASTICO</a:t>
            </a:r>
            <a:endParaRPr lang="es-ES" sz="1600" dirty="0"/>
          </a:p>
        </p:txBody>
      </p:sp>
      <p:sp>
        <p:nvSpPr>
          <p:cNvPr id="29" name="Recortar y redondear rectángulo de esquina sencilla 28"/>
          <p:cNvSpPr/>
          <p:nvPr/>
        </p:nvSpPr>
        <p:spPr>
          <a:xfrm>
            <a:off x="1556577" y="1428736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charset="0"/>
                <a:ea typeface="ＭＳ Ｐゴシック" charset="0"/>
                <a:cs typeface="Times New Roman" charset="0"/>
              </a:rPr>
              <a:t>Agrupan la carga y evitan el desarme del apilado o paleta</a:t>
            </a:r>
            <a:endParaRPr lang="es-ES" sz="12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" name="Recortar y redondear rectángulo de esquina sencilla 29"/>
          <p:cNvSpPr/>
          <p:nvPr/>
        </p:nvSpPr>
        <p:spPr>
          <a:xfrm>
            <a:off x="5328178" y="1428736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charset="0"/>
                <a:ea typeface="ＭＳ Ｐゴシック" charset="0"/>
                <a:cs typeface="Times New Roman" charset="0"/>
              </a:rPr>
              <a:t>Se pueden obtener en acero o polipropileno siendo estos últimos los mas utilizados. </a:t>
            </a:r>
            <a:endParaRPr lang="es-ES" sz="12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73410" name="Picture 2" descr="http://t2.gstatic.com/images?q=tbn:ANd9GcSdDT1ZodP5iZ78jaq3By7hKcTGq456ZKwgcfxueCT6oJd3Y_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24"/>
            <a:ext cx="3619065" cy="2710807"/>
          </a:xfrm>
          <a:prstGeom prst="rect">
            <a:avLst/>
          </a:prstGeom>
          <a:noFill/>
        </p:spPr>
      </p:pic>
      <p:pic>
        <p:nvPicPr>
          <p:cNvPr id="273412" name="Picture 4" descr="http://t1.gstatic.com/images?q=tbn:ANd9GcQkg_ey8AQLDsX0vqqlR8ohSydz_KkIOPQ2l3tpDePyHYDFS4w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71780"/>
            <a:ext cx="3643338" cy="2728988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cxnSp>
        <p:nvCxnSpPr>
          <p:cNvPr id="9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3"/>
          <p:cNvSpPr txBox="1"/>
          <p:nvPr/>
        </p:nvSpPr>
        <p:spPr>
          <a:xfrm>
            <a:off x="142844" y="996719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ELEMENTOS DE FIJACION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355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51520" y="311165"/>
            <a:ext cx="8208912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/>
              <a:t>CLASES DE EMBALAJES </a:t>
            </a:r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 smtClean="0"/>
          </a:p>
          <a:p>
            <a:endParaRPr lang="es-ES" sz="3300" b="1" baseline="30000" dirty="0"/>
          </a:p>
          <a:p>
            <a:r>
              <a:rPr lang="es-ES" sz="3300" b="1" baseline="30000" dirty="0" smtClean="0"/>
              <a:t>2.1 </a:t>
            </a:r>
            <a:r>
              <a:rPr lang="es-ES" sz="3300" b="1" baseline="30000" dirty="0"/>
              <a:t>Niveles de Embalaje</a:t>
            </a:r>
          </a:p>
          <a:p>
            <a:endParaRPr lang="es-ES" sz="3300" b="1" i="1" baseline="30000" dirty="0" smtClean="0"/>
          </a:p>
          <a:p>
            <a:endParaRPr lang="es-ES" sz="3300" b="1" i="1" baseline="30000" dirty="0"/>
          </a:p>
          <a:p>
            <a:r>
              <a:rPr lang="es-ES" sz="3300" b="1" i="1" baseline="30000" dirty="0" smtClean="0"/>
              <a:t>Embalaje </a:t>
            </a:r>
            <a:r>
              <a:rPr lang="es-ES" sz="3300" b="1" i="1" baseline="30000" dirty="0"/>
              <a:t>Secundario</a:t>
            </a:r>
            <a:r>
              <a:rPr lang="es-ES" sz="3300" baseline="30000" dirty="0"/>
              <a:t>. </a:t>
            </a:r>
            <a:endParaRPr lang="es-ES" sz="3300" baseline="30000" dirty="0" smtClean="0"/>
          </a:p>
          <a:p>
            <a:r>
              <a:rPr lang="es-ES" sz="3300" baseline="30000" dirty="0" smtClean="0"/>
              <a:t>Protege </a:t>
            </a:r>
            <a:r>
              <a:rPr lang="es-ES" sz="3300" baseline="30000" dirty="0"/>
              <a:t>al embalaje primario y generalmente </a:t>
            </a:r>
            <a:r>
              <a:rPr lang="es-ES" sz="3300" baseline="30000" dirty="0" smtClean="0"/>
              <a:t>se</a:t>
            </a:r>
            <a:r>
              <a:rPr lang="es-ES" sz="3300" dirty="0" smtClean="0"/>
              <a:t> </a:t>
            </a:r>
            <a:r>
              <a:rPr lang="es-ES" sz="3300" baseline="30000" dirty="0" smtClean="0"/>
              <a:t>descarta </a:t>
            </a:r>
            <a:r>
              <a:rPr lang="es-ES" sz="3300" baseline="30000" dirty="0"/>
              <a:t>en el momento </a:t>
            </a:r>
            <a:r>
              <a:rPr lang="es-ES" sz="3300" baseline="30000" dirty="0" smtClean="0"/>
              <a:t>del</a:t>
            </a:r>
            <a:r>
              <a:rPr lang="es-ES" sz="3300" dirty="0" smtClean="0"/>
              <a:t> </a:t>
            </a:r>
            <a:r>
              <a:rPr lang="es-ES" sz="3300" baseline="30000" dirty="0" smtClean="0"/>
              <a:t>uso</a:t>
            </a:r>
            <a:r>
              <a:rPr lang="es-ES" sz="3300" dirty="0" smtClean="0"/>
              <a:t> </a:t>
            </a:r>
            <a:r>
              <a:rPr lang="es-ES" sz="3300" baseline="30000" dirty="0" smtClean="0"/>
              <a:t>(</a:t>
            </a:r>
            <a:r>
              <a:rPr lang="es-ES" sz="3300" baseline="30000" dirty="0"/>
              <a:t>no cumple una función ligada </a:t>
            </a:r>
            <a:r>
              <a:rPr lang="es-ES" sz="3300" baseline="30000" dirty="0" smtClean="0"/>
              <a:t>directamente al </a:t>
            </a:r>
            <a:r>
              <a:rPr lang="es-ES" sz="3300" baseline="30000" dirty="0"/>
              <a:t>uso). </a:t>
            </a:r>
            <a:endParaRPr lang="es-ES" sz="3300" baseline="30000" dirty="0" smtClean="0"/>
          </a:p>
          <a:p>
            <a:endParaRPr lang="es-ES" sz="3300" baseline="30000" dirty="0"/>
          </a:p>
          <a:p>
            <a:r>
              <a:rPr lang="es-ES" sz="3300" baseline="30000" dirty="0" smtClean="0"/>
              <a:t>Se </a:t>
            </a:r>
            <a:r>
              <a:rPr lang="es-ES" sz="3300" baseline="30000" dirty="0"/>
              <a:t>le llama también envase secundario.</a:t>
            </a:r>
            <a:endParaRPr lang="es-ES" sz="33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221088"/>
            <a:ext cx="3441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1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dondear rectángulo de esquina diagonal 30"/>
          <p:cNvSpPr/>
          <p:nvPr/>
        </p:nvSpPr>
        <p:spPr>
          <a:xfrm>
            <a:off x="44409" y="1428736"/>
            <a:ext cx="1432401" cy="720080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ESLINGAS</a:t>
            </a:r>
            <a:endParaRPr lang="es-ES" sz="1600" dirty="0"/>
          </a:p>
        </p:txBody>
      </p:sp>
      <p:sp>
        <p:nvSpPr>
          <p:cNvPr id="32" name="Recortar y redondear rectángulo de esquina sencilla 31"/>
          <p:cNvSpPr/>
          <p:nvPr/>
        </p:nvSpPr>
        <p:spPr>
          <a:xfrm>
            <a:off x="1556577" y="1428736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charset="0"/>
                <a:ea typeface="ＭＳ Ｐゴシック" charset="0"/>
                <a:cs typeface="Times New Roman" charset="0"/>
              </a:rPr>
              <a:t>Ayudan a evitar que la carga se mueva, en el medio de transporte.</a:t>
            </a:r>
            <a:endParaRPr lang="es-ES" sz="12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" name="Recortar y redondear rectángulo de esquina sencilla 32"/>
          <p:cNvSpPr/>
          <p:nvPr/>
        </p:nvSpPr>
        <p:spPr>
          <a:xfrm>
            <a:off x="5328178" y="1428736"/>
            <a:ext cx="3744416" cy="720080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charset="0"/>
                <a:ea typeface="ＭＳ Ｐゴシック" charset="0"/>
                <a:cs typeface="Times New Roman" charset="0"/>
              </a:rPr>
              <a:t>El transportador debe tener suficientes para afianzar debidamente las estibas.</a:t>
            </a:r>
            <a:endParaRPr lang="es-ES" sz="12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74434" name="Picture 2" descr="http://t3.gstatic.com/images?q=tbn:ANd9GcRvLGMp_MwOSPlL9cLy25JywTcL9TyxvPXa27T9_77z-R2j1lDSX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357694"/>
            <a:ext cx="3929090" cy="2448765"/>
          </a:xfrm>
          <a:prstGeom prst="rect">
            <a:avLst/>
          </a:prstGeom>
          <a:noFill/>
        </p:spPr>
      </p:pic>
      <p:pic>
        <p:nvPicPr>
          <p:cNvPr id="274436" name="Picture 4" descr="http://t3.gstatic.com/images?q=tbn:ANd9GcQqofqYHkH7B2phjTPrG-m9g5s4AdELvikBaV6JjMR1oLxbe1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857760"/>
            <a:ext cx="2705100" cy="1685926"/>
          </a:xfrm>
          <a:prstGeom prst="rect">
            <a:avLst/>
          </a:prstGeom>
          <a:noFill/>
        </p:spPr>
      </p:pic>
      <p:pic>
        <p:nvPicPr>
          <p:cNvPr id="274438" name="Picture 6" descr="http://t3.gstatic.com/images?q=tbn:ANd9GcT48RJ_NVBypsTbKfPlKQIr3UzPaZrqwc6zDFxQtORBezO4-SFst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285992"/>
            <a:ext cx="2143125" cy="2143125"/>
          </a:xfrm>
          <a:prstGeom prst="rect">
            <a:avLst/>
          </a:prstGeom>
          <a:noFill/>
        </p:spPr>
      </p:pic>
      <p:pic>
        <p:nvPicPr>
          <p:cNvPr id="274440" name="Picture 8" descr="http://t2.gstatic.com/images?q=tbn:ANd9GcTdXZzmwYoW8tk0jk1NTASm8W3fQw7icAtsG8Q2-xicYkgYYzr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643182"/>
            <a:ext cx="2286000" cy="1714500"/>
          </a:xfrm>
          <a:prstGeom prst="rect">
            <a:avLst/>
          </a:prstGeom>
          <a:noFill/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cxnSp>
        <p:nvCxnSpPr>
          <p:cNvPr id="11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3"/>
          <p:cNvSpPr txBox="1"/>
          <p:nvPr/>
        </p:nvSpPr>
        <p:spPr>
          <a:xfrm>
            <a:off x="142844" y="996719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ELEMENTOS DE FIJACION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355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dondear rectángulo de esquina diagonal 33"/>
          <p:cNvSpPr/>
          <p:nvPr/>
        </p:nvSpPr>
        <p:spPr>
          <a:xfrm>
            <a:off x="38125" y="1423036"/>
            <a:ext cx="1432401" cy="791518"/>
          </a:xfrm>
          <a:prstGeom prst="round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PELICULAS STRECH</a:t>
            </a:r>
            <a:endParaRPr lang="es-ES" sz="1600" dirty="0"/>
          </a:p>
        </p:txBody>
      </p:sp>
      <p:sp>
        <p:nvSpPr>
          <p:cNvPr id="35" name="Recortar y redondear rectángulo de esquina sencilla 34"/>
          <p:cNvSpPr/>
          <p:nvPr/>
        </p:nvSpPr>
        <p:spPr>
          <a:xfrm>
            <a:off x="1527822" y="1423036"/>
            <a:ext cx="3744416" cy="791518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Verdana" charset="0"/>
                <a:ea typeface="ＭＳ Ｐゴシック" charset="0"/>
                <a:cs typeface="Times New Roman" charset="0"/>
              </a:rPr>
              <a:t>Unitarizaci</a:t>
            </a:r>
            <a:r>
              <a:rPr lang="es-ES" sz="1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Times New Roman" charset="0"/>
              </a:rPr>
              <a:t>ó</a:t>
            </a:r>
            <a:r>
              <a:rPr lang="es-ES" sz="1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Verdana" charset="0"/>
                <a:ea typeface="ＭＳ Ｐゴシック" charset="0"/>
                <a:cs typeface="Times New Roman" charset="0"/>
              </a:rPr>
              <a:t>n</a:t>
            </a:r>
            <a:r>
              <a:rPr lang="es-E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charset="0"/>
                <a:ea typeface="ＭＳ Ｐゴシック" charset="0"/>
                <a:cs typeface="Times New Roman" charset="0"/>
              </a:rPr>
              <a:t> o agrupamiento de cargas estibadas</a:t>
            </a:r>
            <a:endParaRPr lang="es-ES" sz="12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Recortar y redondear rectángulo de esquina sencilla 35"/>
          <p:cNvSpPr/>
          <p:nvPr/>
        </p:nvSpPr>
        <p:spPr>
          <a:xfrm>
            <a:off x="5328178" y="1423036"/>
            <a:ext cx="3744416" cy="791518"/>
          </a:xfrm>
          <a:prstGeom prst="snip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charset="0"/>
                <a:ea typeface="ＭＳ Ｐゴシック" charset="0"/>
                <a:cs typeface="Times New Roman" charset="0"/>
              </a:rPr>
              <a:t>Excelente material para estibado y </a:t>
            </a:r>
            <a:r>
              <a:rPr lang="es-ES" sz="1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erdana" charset="0"/>
                <a:ea typeface="ＭＳ Ｐゴシック" charset="0"/>
                <a:cs typeface="Times New Roman" charset="0"/>
              </a:rPr>
              <a:t>paletizado</a:t>
            </a:r>
            <a:r>
              <a:rPr lang="es-E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charset="0"/>
                <a:ea typeface="ＭＳ Ｐゴシック" charset="0"/>
                <a:cs typeface="Times New Roman" charset="0"/>
              </a:rPr>
              <a:t>. Minimiza el impacto de las vibraciones. Minimiza el </a:t>
            </a:r>
            <a:r>
              <a:rPr lang="es-ES" sz="1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Verdana" charset="0"/>
                <a:ea typeface="ＭＳ Ｐゴシック" charset="0"/>
                <a:cs typeface="Times New Roman" charset="0"/>
              </a:rPr>
              <a:t>desagrupamiento</a:t>
            </a:r>
            <a:r>
              <a:rPr lang="es-ES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Verdana" charset="0"/>
                <a:ea typeface="ＭＳ Ｐゴシック" charset="0"/>
                <a:cs typeface="Times New Roman" charset="0"/>
              </a:rPr>
              <a:t> de la carga.</a:t>
            </a:r>
            <a:endParaRPr lang="es-ES" sz="12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174632"/>
            <a:ext cx="4318496" cy="3397640"/>
          </a:xfrm>
          <a:prstGeom prst="rect">
            <a:avLst/>
          </a:prstGeom>
        </p:spPr>
      </p:pic>
      <p:pic>
        <p:nvPicPr>
          <p:cNvPr id="275458" name="Picture 2" descr="http://www.mcalbo.com/Fotos/StretchFilm/StretchFilm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205"/>
            <a:ext cx="3429000" cy="3429001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406" y="304364"/>
            <a:ext cx="896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sz="1600" b="1" dirty="0" smtClean="0">
                <a:solidFill>
                  <a:srgbClr val="000000"/>
                </a:solidFill>
                <a:latin typeface="Verdana" charset="0"/>
                <a:cs typeface="Times New Roman" charset="0"/>
              </a:rPr>
              <a:t>MATERIALES Y TIPOS DE EMBALAJE UTILIZADOS EN LA EXPORTACION</a:t>
            </a:r>
          </a:p>
        </p:txBody>
      </p:sp>
      <p:cxnSp>
        <p:nvCxnSpPr>
          <p:cNvPr id="10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3"/>
          <p:cNvSpPr txBox="1"/>
          <p:nvPr/>
        </p:nvSpPr>
        <p:spPr>
          <a:xfrm>
            <a:off x="142844" y="9879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ELEMENTOS DE FIJACION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355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486" y="2959930"/>
            <a:ext cx="8966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s-ES" b="1" dirty="0" smtClean="0">
                <a:solidFill>
                  <a:srgbClr val="0070C0"/>
                </a:solidFill>
                <a:latin typeface="Verdana" charset="0"/>
                <a:cs typeface="Times New Roman" charset="0"/>
              </a:rPr>
              <a:t>FIN PRESENTACION</a:t>
            </a:r>
          </a:p>
          <a:p>
            <a:pPr algn="ctr" eaLnBrk="0" hangingPunct="0"/>
            <a:r>
              <a:rPr lang="es-ES" b="1" dirty="0" smtClean="0">
                <a:solidFill>
                  <a:srgbClr val="0070C0"/>
                </a:solidFill>
                <a:latin typeface="Verdana" charset="0"/>
                <a:cs typeface="Times New Roman" charset="0"/>
              </a:rPr>
              <a:t> </a:t>
            </a:r>
          </a:p>
          <a:p>
            <a:pPr algn="ctr" eaLnBrk="0" hangingPunct="0"/>
            <a:r>
              <a:rPr lang="es-ES" b="1" dirty="0" smtClean="0">
                <a:solidFill>
                  <a:srgbClr val="0070C0"/>
                </a:solidFill>
                <a:latin typeface="Verdana" charset="0"/>
                <a:cs typeface="Times New Roman" charset="0"/>
              </a:rPr>
              <a:t>ENVASES Y EMBALAJES</a:t>
            </a:r>
          </a:p>
        </p:txBody>
      </p:sp>
    </p:spTree>
    <p:extLst>
      <p:ext uri="{BB962C8B-B14F-4D97-AF65-F5344CB8AC3E}">
        <p14:creationId xmlns:p14="http://schemas.microsoft.com/office/powerpoint/2010/main" val="2209132246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/>
          <p:cNvSpPr/>
          <p:nvPr/>
        </p:nvSpPr>
        <p:spPr>
          <a:xfrm>
            <a:off x="251520" y="404664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 smtClean="0"/>
              <a:t>2. CLASES </a:t>
            </a:r>
            <a:r>
              <a:rPr lang="es-ES" sz="3000" b="1" baseline="30000" dirty="0"/>
              <a:t>DE EMBALAJES </a:t>
            </a:r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 smtClean="0"/>
          </a:p>
          <a:p>
            <a:endParaRPr lang="es-ES" sz="3000" b="1" baseline="30000" dirty="0"/>
          </a:p>
          <a:p>
            <a:r>
              <a:rPr lang="es-ES" sz="3300" b="1" baseline="30000" dirty="0" smtClean="0"/>
              <a:t>2.1 </a:t>
            </a:r>
            <a:r>
              <a:rPr lang="es-ES" sz="3300" b="1" baseline="30000" dirty="0"/>
              <a:t>Niveles de Embalaje</a:t>
            </a:r>
          </a:p>
          <a:p>
            <a:endParaRPr lang="es-ES" sz="3300" b="1" i="1" baseline="30000" dirty="0" smtClean="0"/>
          </a:p>
          <a:p>
            <a:endParaRPr lang="es-ES" sz="3300" b="1" i="1" baseline="30000" dirty="0" smtClean="0"/>
          </a:p>
          <a:p>
            <a:r>
              <a:rPr lang="es-ES" sz="3300" b="1" i="1" baseline="30000" dirty="0" smtClean="0"/>
              <a:t>Embalaje </a:t>
            </a:r>
            <a:r>
              <a:rPr lang="es-ES" sz="3300" b="1" i="1" baseline="30000" dirty="0"/>
              <a:t>Terciario </a:t>
            </a:r>
            <a:r>
              <a:rPr lang="es-ES" sz="3300" baseline="30000" dirty="0"/>
              <a:t>o de Transporte. Es aquel que protege al producto para el transporte </a:t>
            </a:r>
            <a:r>
              <a:rPr lang="es-ES" sz="3300" baseline="30000" dirty="0" smtClean="0"/>
              <a:t>y</a:t>
            </a:r>
            <a:r>
              <a:rPr lang="es-ES" sz="3300" dirty="0" smtClean="0"/>
              <a:t> </a:t>
            </a:r>
            <a:r>
              <a:rPr lang="es-ES" sz="3300" baseline="30000" dirty="0" smtClean="0"/>
              <a:t>generalmente </a:t>
            </a:r>
            <a:r>
              <a:rPr lang="es-ES" sz="3300" baseline="30000" dirty="0"/>
              <a:t>contiene varias unidades de producto individual. Para muchos este nivel es el que recibe el nombre específico de embalaje</a:t>
            </a:r>
            <a:endParaRPr lang="es-ES" sz="33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065506"/>
            <a:ext cx="2808312" cy="26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5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0" y="836712"/>
            <a:ext cx="745232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0" y="836712"/>
            <a:ext cx="3726160" cy="0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179512" y="404664"/>
            <a:ext cx="691276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baseline="30000" dirty="0" smtClean="0"/>
              <a:t>2. </a:t>
            </a:r>
            <a:r>
              <a:rPr lang="es-ES" sz="3000" b="1" baseline="30000" dirty="0"/>
              <a:t>CLASES DE EMBALAJES </a:t>
            </a:r>
            <a:endParaRPr lang="es-ES" sz="3000" b="1" baseline="30000" dirty="0" smtClean="0"/>
          </a:p>
          <a:p>
            <a:endParaRPr lang="es-ES" sz="3000" b="1" baseline="30000" dirty="0"/>
          </a:p>
          <a:p>
            <a:endParaRPr lang="es-ES" sz="3000" b="1" baseline="30000" dirty="0" smtClean="0"/>
          </a:p>
          <a:p>
            <a:endParaRPr lang="es-ES" sz="3000" b="1" baseline="30000" dirty="0" smtClean="0"/>
          </a:p>
          <a:p>
            <a:endParaRPr lang="es-ES" sz="3300" b="1" baseline="30000" dirty="0"/>
          </a:p>
          <a:p>
            <a:r>
              <a:rPr lang="es-ES" sz="3300" b="1" baseline="30000" dirty="0" smtClean="0"/>
              <a:t>2.2 </a:t>
            </a:r>
            <a:r>
              <a:rPr lang="es-ES" sz="3300" b="1" baseline="30000" dirty="0"/>
              <a:t>Modos de Embalaje</a:t>
            </a:r>
          </a:p>
          <a:p>
            <a:endParaRPr lang="es-ES" sz="3300" baseline="30000" dirty="0" smtClean="0"/>
          </a:p>
          <a:p>
            <a:endParaRPr lang="es-ES" sz="3300" baseline="30000" dirty="0"/>
          </a:p>
          <a:p>
            <a:r>
              <a:rPr lang="es-ES" sz="3300" baseline="30000" dirty="0" smtClean="0"/>
              <a:t>Varían </a:t>
            </a:r>
            <a:r>
              <a:rPr lang="es-ES" sz="3300" baseline="30000" dirty="0"/>
              <a:t>dependiendo de las características físicas y de la forma de cerrado utilizada.</a:t>
            </a:r>
            <a:endParaRPr lang="es-ES" sz="33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14908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0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11364</TotalTime>
  <Words>2641</Words>
  <Application>Microsoft Macintosh PowerPoint</Application>
  <PresentationFormat>Presentación en pantalla (4:3)</PresentationFormat>
  <Paragraphs>667</Paragraphs>
  <Slides>72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72</vt:i4>
      </vt:variant>
    </vt:vector>
  </HeadingPairs>
  <TitlesOfParts>
    <vt:vector size="73" baseType="lpstr">
      <vt:lpstr>Tema de Office</vt:lpstr>
      <vt:lpstr>EMPAQUES Y EMBALAJES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Morales</dc:creator>
  <cp:lastModifiedBy>Héctor Eduardo León Cisternas</cp:lastModifiedBy>
  <cp:revision>239</cp:revision>
  <dcterms:created xsi:type="dcterms:W3CDTF">2011-09-01T16:11:56Z</dcterms:created>
  <dcterms:modified xsi:type="dcterms:W3CDTF">2012-11-09T01:26:33Z</dcterms:modified>
</cp:coreProperties>
</file>