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29/08/2009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pPr algn="ctr"/>
            <a:r>
              <a:rPr lang="es-ES_tradnl" dirty="0" smtClean="0"/>
              <a:t>	QUESTION   TAGS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715304" cy="3786214"/>
          </a:xfrm>
        </p:spPr>
        <p:txBody>
          <a:bodyPr/>
          <a:lstStyle/>
          <a:p>
            <a:pPr algn="l"/>
            <a:r>
              <a:rPr lang="es-ES_tradnl" b="1" dirty="0" smtClean="0"/>
              <a:t>¿Qué son </a:t>
            </a:r>
            <a:r>
              <a:rPr lang="es-ES_tradnl" b="1" dirty="0" smtClean="0"/>
              <a:t> </a:t>
            </a:r>
            <a:r>
              <a:rPr lang="es-ES_tradnl" b="1" dirty="0" err="1" smtClean="0"/>
              <a:t>Question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Tags</a:t>
            </a:r>
            <a:r>
              <a:rPr lang="es-ES_tradnl" b="1" dirty="0" smtClean="0"/>
              <a:t>?</a:t>
            </a:r>
          </a:p>
          <a:p>
            <a:pPr algn="l"/>
            <a:r>
              <a:rPr lang="es-ES_tradnl" dirty="0" smtClean="0"/>
              <a:t>En nuestro idioma español equivale a decir:</a:t>
            </a:r>
          </a:p>
          <a:p>
            <a:pPr algn="ctr"/>
            <a:r>
              <a:rPr lang="es-ES_tradnl" b="1" dirty="0" smtClean="0">
                <a:solidFill>
                  <a:srgbClr val="7030A0"/>
                </a:solidFill>
              </a:rPr>
              <a:t>¿CIERTO ?   ¿ VERDAD?</a:t>
            </a:r>
          </a:p>
          <a:p>
            <a:pPr algn="l"/>
            <a:r>
              <a:rPr lang="es-ES_tradnl" dirty="0" smtClean="0"/>
              <a:t>Pero cómo lo podemos interpretar en el idioma inglés dependerá de lo siguiente: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857256"/>
          </a:xfrm>
        </p:spPr>
        <p:txBody>
          <a:bodyPr/>
          <a:lstStyle/>
          <a:p>
            <a:pPr algn="ctr"/>
            <a:r>
              <a:rPr lang="es-ES_tradnl" dirty="0" smtClean="0"/>
              <a:t>	</a:t>
            </a:r>
            <a:r>
              <a:rPr lang="es-ES_tradnl" dirty="0" smtClean="0"/>
              <a:t>I </a:t>
            </a:r>
            <a:r>
              <a:rPr lang="es-ES_tradnl" sz="4000" dirty="0" smtClean="0"/>
              <a:t>QUESTION   </a:t>
            </a:r>
            <a:r>
              <a:rPr lang="es-ES_tradnl" sz="4000" dirty="0" smtClean="0"/>
              <a:t>TAG</a:t>
            </a:r>
            <a:endParaRPr lang="es-ES_tradnl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7715304" cy="5286412"/>
          </a:xfrm>
        </p:spPr>
        <p:txBody>
          <a:bodyPr>
            <a:noAutofit/>
          </a:bodyPr>
          <a:lstStyle/>
          <a:p>
            <a:pPr algn="l"/>
            <a:r>
              <a:rPr lang="es-ES_tradnl" dirty="0" smtClean="0"/>
              <a:t>Consideremos los siguientes ejemplos:</a:t>
            </a:r>
          </a:p>
          <a:p>
            <a:pPr marL="514350" indent="-514350" algn="l">
              <a:buAutoNum type="arabicParenR"/>
            </a:pPr>
            <a:r>
              <a:rPr lang="es-ES_tradnl" dirty="0" err="1" smtClean="0"/>
              <a:t>It’s</a:t>
            </a:r>
            <a:r>
              <a:rPr lang="es-ES_tradnl" dirty="0" smtClean="0"/>
              <a:t> </a:t>
            </a:r>
            <a:r>
              <a:rPr lang="es-ES_tradnl" dirty="0" err="1" smtClean="0"/>
              <a:t>cold</a:t>
            </a:r>
            <a:r>
              <a:rPr lang="es-ES_tradnl" dirty="0" smtClean="0"/>
              <a:t> </a:t>
            </a:r>
            <a:r>
              <a:rPr lang="es-ES_tradnl" dirty="0" err="1" smtClean="0"/>
              <a:t>today</a:t>
            </a:r>
            <a:endParaRPr lang="es-ES_tradnl" dirty="0" smtClean="0"/>
          </a:p>
          <a:p>
            <a:pPr marL="514350" indent="-514350" algn="l"/>
            <a:r>
              <a:rPr lang="es-ES_tradnl" dirty="0" smtClean="0"/>
              <a:t>                                              </a:t>
            </a:r>
            <a:r>
              <a:rPr lang="es-ES_tradnl" b="1" dirty="0" err="1" smtClean="0">
                <a:solidFill>
                  <a:srgbClr val="7030A0"/>
                </a:solidFill>
              </a:rPr>
              <a:t>Isn’t</a:t>
            </a:r>
            <a:r>
              <a:rPr lang="es-ES_tradnl" b="1" dirty="0" smtClean="0">
                <a:solidFill>
                  <a:srgbClr val="7030A0"/>
                </a:solidFill>
              </a:rPr>
              <a:t> </a:t>
            </a:r>
            <a:r>
              <a:rPr lang="es-ES_tradnl" b="1" dirty="0" err="1" smtClean="0">
                <a:solidFill>
                  <a:srgbClr val="7030A0"/>
                </a:solidFill>
              </a:rPr>
              <a:t>it</a:t>
            </a:r>
            <a:r>
              <a:rPr lang="es-ES_tradnl" b="1" dirty="0" smtClean="0">
                <a:solidFill>
                  <a:srgbClr val="7030A0"/>
                </a:solidFill>
              </a:rPr>
              <a:t> ?       </a:t>
            </a:r>
          </a:p>
          <a:p>
            <a:pPr marL="514350" indent="-514350" algn="l"/>
            <a:r>
              <a:rPr lang="es-ES_tradnl" dirty="0" smtClean="0"/>
              <a:t>2)  </a:t>
            </a:r>
            <a:r>
              <a:rPr lang="es-ES_tradnl" dirty="0" err="1" smtClean="0"/>
              <a:t>We</a:t>
            </a:r>
            <a:r>
              <a:rPr lang="es-ES_tradnl" dirty="0" smtClean="0"/>
              <a:t> are </a:t>
            </a:r>
            <a:r>
              <a:rPr lang="es-ES_tradnl" dirty="0" err="1" smtClean="0"/>
              <a:t>studying</a:t>
            </a:r>
            <a:r>
              <a:rPr lang="es-ES_tradnl" dirty="0" smtClean="0"/>
              <a:t> </a:t>
            </a:r>
            <a:r>
              <a:rPr lang="es-ES_tradnl" dirty="0" err="1" smtClean="0"/>
              <a:t>English</a:t>
            </a:r>
            <a:r>
              <a:rPr lang="es-ES_tradnl" dirty="0" smtClean="0"/>
              <a:t> </a:t>
            </a:r>
            <a:r>
              <a:rPr lang="es-ES_tradnl" dirty="0" err="1" smtClean="0"/>
              <a:t>now</a:t>
            </a:r>
            <a:endParaRPr lang="es-ES_tradnl" dirty="0" smtClean="0"/>
          </a:p>
          <a:p>
            <a:pPr marL="514350" indent="-514350" algn="l"/>
            <a:r>
              <a:rPr lang="es-ES_tradnl" dirty="0" smtClean="0"/>
              <a:t>                                          </a:t>
            </a:r>
            <a:r>
              <a:rPr lang="es-ES_tradnl" b="1" dirty="0" err="1" smtClean="0">
                <a:solidFill>
                  <a:srgbClr val="7030A0"/>
                </a:solidFill>
              </a:rPr>
              <a:t>Aren’t</a:t>
            </a:r>
            <a:r>
              <a:rPr lang="es-ES_tradnl" b="1" dirty="0" smtClean="0">
                <a:solidFill>
                  <a:srgbClr val="7030A0"/>
                </a:solidFill>
              </a:rPr>
              <a:t> </a:t>
            </a:r>
            <a:r>
              <a:rPr lang="es-ES_tradnl" b="1" dirty="0" err="1" smtClean="0">
                <a:solidFill>
                  <a:srgbClr val="7030A0"/>
                </a:solidFill>
              </a:rPr>
              <a:t>we</a:t>
            </a:r>
            <a:r>
              <a:rPr lang="es-ES_tradnl" b="1" dirty="0" smtClean="0">
                <a:solidFill>
                  <a:srgbClr val="7030A0"/>
                </a:solidFill>
              </a:rPr>
              <a:t> ?            ¿CIERTO?</a:t>
            </a:r>
          </a:p>
          <a:p>
            <a:pPr marL="514350" indent="-514350" algn="l"/>
            <a:r>
              <a:rPr lang="es-ES_tradnl" dirty="0" smtClean="0"/>
              <a:t>3)  </a:t>
            </a:r>
            <a:r>
              <a:rPr lang="es-ES_tradnl" dirty="0" err="1" smtClean="0"/>
              <a:t>Your</a:t>
            </a:r>
            <a:r>
              <a:rPr lang="es-ES_tradnl" dirty="0" smtClean="0"/>
              <a:t> Dad can </a:t>
            </a:r>
            <a:r>
              <a:rPr lang="es-ES_tradnl" dirty="0" err="1" smtClean="0"/>
              <a:t>speak</a:t>
            </a:r>
            <a:r>
              <a:rPr lang="es-ES_tradnl" dirty="0" smtClean="0"/>
              <a:t> </a:t>
            </a:r>
            <a:r>
              <a:rPr lang="es-ES_tradnl" dirty="0" err="1" smtClean="0"/>
              <a:t>Spanish</a:t>
            </a:r>
            <a:r>
              <a:rPr lang="es-ES_tradnl" dirty="0" smtClean="0"/>
              <a:t>               </a:t>
            </a:r>
            <a:r>
              <a:rPr lang="es-ES_tradnl" b="1" dirty="0" smtClean="0">
                <a:solidFill>
                  <a:srgbClr val="7030A0"/>
                </a:solidFill>
              </a:rPr>
              <a:t>¿ VERDAD?</a:t>
            </a:r>
          </a:p>
          <a:p>
            <a:pPr marL="514350" indent="-514350" algn="l"/>
            <a:r>
              <a:rPr lang="es-ES_tradnl" dirty="0" smtClean="0"/>
              <a:t>                                            </a:t>
            </a:r>
            <a:r>
              <a:rPr lang="es-ES_tradnl" b="1" dirty="0" err="1" smtClean="0">
                <a:solidFill>
                  <a:srgbClr val="7030A0"/>
                </a:solidFill>
              </a:rPr>
              <a:t>Can’t</a:t>
            </a:r>
            <a:r>
              <a:rPr lang="es-ES_tradnl" b="1" dirty="0" smtClean="0">
                <a:solidFill>
                  <a:srgbClr val="7030A0"/>
                </a:solidFill>
              </a:rPr>
              <a:t> he ?</a:t>
            </a:r>
          </a:p>
          <a:p>
            <a:pPr marL="514350" algn="just"/>
            <a:r>
              <a:rPr lang="es-ES_tradnl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  eres observador te podrás dar cuenta que todas las oraciones están en forma </a:t>
            </a:r>
            <a:r>
              <a:rPr lang="es-ES_tradnl" sz="2000" dirty="0" smtClean="0">
                <a:solidFill>
                  <a:srgbClr val="FF0000"/>
                </a:solidFill>
              </a:rPr>
              <a:t>positiva</a:t>
            </a:r>
            <a:r>
              <a:rPr lang="es-ES_tradnl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en tanto que    “</a:t>
            </a:r>
            <a:r>
              <a:rPr lang="es-ES_tradnl" sz="2000" b="1" dirty="0" smtClean="0">
                <a:solidFill>
                  <a:srgbClr val="7030A0"/>
                </a:solidFill>
              </a:rPr>
              <a:t>QUESTION TAG</a:t>
            </a:r>
            <a:r>
              <a:rPr lang="es-ES_tradnl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” está en forma </a:t>
            </a:r>
            <a:r>
              <a:rPr lang="es-ES_tradnl" sz="2000" dirty="0" smtClean="0">
                <a:solidFill>
                  <a:srgbClr val="FF0000"/>
                </a:solidFill>
              </a:rPr>
              <a:t>negativa</a:t>
            </a:r>
            <a:r>
              <a:rPr lang="es-ES_tradnl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Entonces lo representamos: </a:t>
            </a:r>
          </a:p>
          <a:p>
            <a:pPr marL="514350" algn="just"/>
            <a:endParaRPr lang="es-ES_tradnl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14350" indent="-514350" algn="l"/>
            <a:endParaRPr lang="es-ES_tradnl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14350" indent="-514350" algn="l"/>
            <a:endParaRPr lang="es-ES_tradnl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AutoNum type="arabicParenR"/>
            </a:pPr>
            <a:endParaRPr lang="es-ES_tradnl" dirty="0" smtClean="0"/>
          </a:p>
          <a:p>
            <a:pPr algn="l"/>
            <a:endParaRPr lang="es-ES_tradnl" dirty="0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214414" y="2357430"/>
            <a:ext cx="242889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1142976" y="3357562"/>
            <a:ext cx="257176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142976" y="4286256"/>
            <a:ext cx="257176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errar llave"/>
          <p:cNvSpPr/>
          <p:nvPr/>
        </p:nvSpPr>
        <p:spPr>
          <a:xfrm>
            <a:off x="5857884" y="2143116"/>
            <a:ext cx="642942" cy="235745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Rectángulo"/>
          <p:cNvSpPr/>
          <p:nvPr/>
        </p:nvSpPr>
        <p:spPr>
          <a:xfrm>
            <a:off x="2357422" y="5500702"/>
            <a:ext cx="428628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ORACIÓN        QUESTION TAG</a:t>
            </a:r>
            <a:endParaRPr lang="es-ES_tradnl" dirty="0"/>
          </a:p>
        </p:txBody>
      </p:sp>
      <p:sp>
        <p:nvSpPr>
          <p:cNvPr id="30" name="29 Más"/>
          <p:cNvSpPr/>
          <p:nvPr/>
        </p:nvSpPr>
        <p:spPr>
          <a:xfrm>
            <a:off x="3143240" y="5572140"/>
            <a:ext cx="500066" cy="342896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31 Menos"/>
          <p:cNvSpPr/>
          <p:nvPr/>
        </p:nvSpPr>
        <p:spPr>
          <a:xfrm>
            <a:off x="5000628" y="5715016"/>
            <a:ext cx="50006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	</a:t>
            </a:r>
            <a:r>
              <a:rPr lang="es-ES_tradnl" dirty="0" smtClean="0"/>
              <a:t>II </a:t>
            </a:r>
            <a:r>
              <a:rPr lang="es-ES_tradnl" sz="4400" dirty="0" smtClean="0"/>
              <a:t>QUESTION   </a:t>
            </a:r>
            <a:r>
              <a:rPr lang="es-ES_tradnl" sz="4400" dirty="0" smtClean="0"/>
              <a:t>TAG</a:t>
            </a:r>
            <a:endParaRPr lang="es-ES_tradnl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215370" cy="5286412"/>
          </a:xfrm>
        </p:spPr>
        <p:txBody>
          <a:bodyPr>
            <a:noAutofit/>
          </a:bodyPr>
          <a:lstStyle/>
          <a:p>
            <a:pPr marL="514350" algn="just"/>
            <a:r>
              <a:rPr lang="es-ES_tradnl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Ahora contrario a lo anterior tenemos la oración en </a:t>
            </a:r>
            <a:r>
              <a:rPr lang="es-ES_tradnl" sz="2800" dirty="0" smtClean="0">
                <a:solidFill>
                  <a:srgbClr val="FF0000"/>
                </a:solidFill>
              </a:rPr>
              <a:t>negativa</a:t>
            </a:r>
            <a:r>
              <a:rPr lang="es-ES_tradnl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     “</a:t>
            </a:r>
            <a:r>
              <a:rPr lang="es-ES_tradnl" sz="2800" b="1" dirty="0" smtClean="0">
                <a:solidFill>
                  <a:srgbClr val="7030A0"/>
                </a:solidFill>
              </a:rPr>
              <a:t>QUESTION TAG</a:t>
            </a:r>
            <a:r>
              <a:rPr lang="es-ES_tradnl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” está en forma </a:t>
            </a:r>
            <a:r>
              <a:rPr lang="es-ES_tradnl" sz="2800" dirty="0" smtClean="0">
                <a:solidFill>
                  <a:srgbClr val="FF0000"/>
                </a:solidFill>
              </a:rPr>
              <a:t>positiva </a:t>
            </a:r>
            <a:r>
              <a:rPr lang="es-ES_tradnl" sz="2800" dirty="0" smtClean="0">
                <a:solidFill>
                  <a:schemeClr val="bg1"/>
                </a:solidFill>
              </a:rPr>
              <a:t>siempre en pregunta</a:t>
            </a:r>
            <a:r>
              <a:rPr lang="es-ES_tradnl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Entonces lo representamos: </a:t>
            </a:r>
          </a:p>
          <a:p>
            <a:pPr marL="514350" algn="just"/>
            <a:endParaRPr lang="es-ES_tradnl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s-ES_tradnl" dirty="0" smtClean="0"/>
          </a:p>
          <a:p>
            <a:pPr algn="l"/>
            <a:r>
              <a:rPr lang="es-ES_tradnl" sz="2000" dirty="0" smtClean="0"/>
              <a:t>Consideremos los siguientes ejemplos:</a:t>
            </a:r>
          </a:p>
          <a:p>
            <a:pPr marL="514350" indent="-514350" algn="l"/>
            <a:r>
              <a:rPr lang="es-ES_tradnl" sz="2000" dirty="0" smtClean="0"/>
              <a:t> 1)  </a:t>
            </a:r>
            <a:r>
              <a:rPr lang="es-ES_tradnl" sz="2000" dirty="0" err="1" smtClean="0"/>
              <a:t>It’s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not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cold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today</a:t>
            </a:r>
            <a:r>
              <a:rPr lang="es-ES_tradnl" sz="2000" dirty="0" smtClean="0"/>
              <a:t>                                             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Is</a:t>
            </a:r>
            <a:r>
              <a:rPr lang="es-ES_tradnl" sz="2000" b="1" dirty="0" smtClean="0">
                <a:solidFill>
                  <a:srgbClr val="7030A0"/>
                </a:solidFill>
              </a:rPr>
              <a:t>  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it</a:t>
            </a:r>
            <a:r>
              <a:rPr lang="es-ES_tradnl" sz="2000" b="1" dirty="0" smtClean="0">
                <a:solidFill>
                  <a:srgbClr val="7030A0"/>
                </a:solidFill>
              </a:rPr>
              <a:t> </a:t>
            </a:r>
            <a:r>
              <a:rPr lang="es-ES_tradnl" sz="2000" b="1" dirty="0" smtClean="0">
                <a:solidFill>
                  <a:srgbClr val="7030A0"/>
                </a:solidFill>
              </a:rPr>
              <a:t>?            ¿</a:t>
            </a:r>
            <a:r>
              <a:rPr lang="es-ES_tradnl" sz="2000" b="1" dirty="0" smtClean="0">
                <a:solidFill>
                  <a:srgbClr val="7030A0"/>
                </a:solidFill>
              </a:rPr>
              <a:t>CIERTO?</a:t>
            </a:r>
          </a:p>
          <a:p>
            <a:pPr marL="514350" indent="-514350" algn="l"/>
            <a:r>
              <a:rPr lang="es-ES_tradnl" sz="2000" dirty="0" smtClean="0"/>
              <a:t>2</a:t>
            </a:r>
            <a:r>
              <a:rPr lang="es-ES_tradnl" sz="2000" dirty="0" smtClean="0"/>
              <a:t>) 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aren’t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studying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English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now</a:t>
            </a:r>
            <a:r>
              <a:rPr lang="es-ES_tradnl" sz="2000" dirty="0" smtClean="0"/>
              <a:t>                  </a:t>
            </a:r>
            <a:r>
              <a:rPr lang="es-ES_tradnl" sz="2000" b="1" dirty="0" smtClean="0">
                <a:solidFill>
                  <a:srgbClr val="7030A0"/>
                </a:solidFill>
              </a:rPr>
              <a:t>Are 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we</a:t>
            </a:r>
            <a:r>
              <a:rPr lang="es-ES_tradnl" sz="2000" b="1" dirty="0" smtClean="0">
                <a:solidFill>
                  <a:srgbClr val="7030A0"/>
                </a:solidFill>
              </a:rPr>
              <a:t> ? </a:t>
            </a:r>
            <a:endParaRPr lang="es-ES_tradnl" sz="2000" dirty="0" smtClean="0"/>
          </a:p>
          <a:p>
            <a:pPr marL="514350" indent="-514350" algn="l"/>
            <a:r>
              <a:rPr lang="es-ES_tradnl" sz="2000" dirty="0" smtClean="0"/>
              <a:t>3</a:t>
            </a:r>
            <a:r>
              <a:rPr lang="es-ES_tradnl" sz="2000" dirty="0" smtClean="0"/>
              <a:t>)  </a:t>
            </a:r>
            <a:r>
              <a:rPr lang="es-ES_tradnl" sz="2000" dirty="0" err="1" smtClean="0"/>
              <a:t>Your</a:t>
            </a:r>
            <a:r>
              <a:rPr lang="es-ES_tradnl" sz="2000" dirty="0" smtClean="0"/>
              <a:t> Dad </a:t>
            </a:r>
            <a:r>
              <a:rPr lang="es-ES_tradnl" sz="2000" dirty="0" err="1" smtClean="0"/>
              <a:t>can’t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speak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Spanish</a:t>
            </a:r>
            <a:r>
              <a:rPr lang="es-ES_tradnl" sz="2000" dirty="0" smtClean="0"/>
              <a:t>  </a:t>
            </a:r>
            <a:r>
              <a:rPr lang="es-ES_tradnl" sz="2000" dirty="0" smtClean="0"/>
              <a:t>                   </a:t>
            </a:r>
            <a:r>
              <a:rPr lang="es-ES_tradnl" sz="2000" b="1" dirty="0" smtClean="0">
                <a:solidFill>
                  <a:srgbClr val="7030A0"/>
                </a:solidFill>
              </a:rPr>
              <a:t>Can </a:t>
            </a:r>
            <a:r>
              <a:rPr lang="es-ES_tradnl" sz="2000" b="1" dirty="0" smtClean="0">
                <a:solidFill>
                  <a:srgbClr val="7030A0"/>
                </a:solidFill>
              </a:rPr>
              <a:t>he ?</a:t>
            </a:r>
            <a:r>
              <a:rPr lang="es-ES_tradnl" sz="2000" dirty="0" smtClean="0"/>
              <a:t>           </a:t>
            </a:r>
            <a:r>
              <a:rPr lang="es-ES_tradnl" sz="2000" b="1" dirty="0" smtClean="0">
                <a:solidFill>
                  <a:schemeClr val="tx1">
                    <a:lumMod val="50000"/>
                  </a:schemeClr>
                </a:solidFill>
              </a:rPr>
              <a:t>¿</a:t>
            </a:r>
            <a:r>
              <a:rPr lang="es-ES_tradnl" sz="2000" b="1" dirty="0" smtClean="0">
                <a:solidFill>
                  <a:srgbClr val="7030A0"/>
                </a:solidFill>
              </a:rPr>
              <a:t>VERDAD?</a:t>
            </a:r>
            <a:r>
              <a:rPr lang="es-ES_tradnl" sz="2000" dirty="0" smtClean="0"/>
              <a:t> </a:t>
            </a:r>
            <a:r>
              <a:rPr lang="es-ES_tradnl" sz="2000" dirty="0" smtClean="0"/>
              <a:t>                            </a:t>
            </a:r>
            <a:endParaRPr lang="es-ES_tradnl" sz="2000" b="1" dirty="0" smtClean="0">
              <a:solidFill>
                <a:srgbClr val="7030A0"/>
              </a:solidFill>
            </a:endParaRPr>
          </a:p>
          <a:p>
            <a:pPr marL="514350" indent="-514350" algn="l"/>
            <a:r>
              <a:rPr lang="es-ES_tradnl" sz="2000" dirty="0" smtClean="0"/>
              <a:t>                                            </a:t>
            </a:r>
            <a:endParaRPr lang="es-ES_tradnl" sz="2000" b="1" dirty="0" smtClean="0">
              <a:solidFill>
                <a:srgbClr val="7030A0"/>
              </a:solidFill>
            </a:endParaRPr>
          </a:p>
          <a:p>
            <a:pPr marL="514350" indent="-514350" algn="l"/>
            <a:endParaRPr lang="es-ES_tradnl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14350" indent="-514350" algn="l">
              <a:buAutoNum type="arabicParenR"/>
            </a:pPr>
            <a:endParaRPr lang="es-ES_tradnl" dirty="0" smtClean="0"/>
          </a:p>
          <a:p>
            <a:pPr algn="l"/>
            <a:endParaRPr lang="es-ES_tradnl" dirty="0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929058" y="4786322"/>
            <a:ext cx="107157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4357686" y="4429132"/>
            <a:ext cx="92869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2643174" y="4071942"/>
            <a:ext cx="18573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errar llave"/>
          <p:cNvSpPr/>
          <p:nvPr/>
        </p:nvSpPr>
        <p:spPr>
          <a:xfrm>
            <a:off x="6357950" y="3286124"/>
            <a:ext cx="642942" cy="235745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Rectángulo"/>
          <p:cNvSpPr/>
          <p:nvPr/>
        </p:nvSpPr>
        <p:spPr>
          <a:xfrm>
            <a:off x="3500430" y="2143116"/>
            <a:ext cx="428628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ORACIÓN        </a:t>
            </a:r>
            <a:r>
              <a:rPr lang="es-ES_tradnl" dirty="0" smtClean="0"/>
              <a:t>QUESTION </a:t>
            </a:r>
            <a:r>
              <a:rPr lang="es-ES_tradnl" dirty="0" smtClean="0"/>
              <a:t>TAG</a:t>
            </a:r>
            <a:endParaRPr lang="es-ES_tradnl" dirty="0"/>
          </a:p>
        </p:txBody>
      </p:sp>
      <p:sp>
        <p:nvSpPr>
          <p:cNvPr id="30" name="29 Más"/>
          <p:cNvSpPr/>
          <p:nvPr/>
        </p:nvSpPr>
        <p:spPr>
          <a:xfrm>
            <a:off x="6143636" y="2214554"/>
            <a:ext cx="500066" cy="342896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31 Menos"/>
          <p:cNvSpPr/>
          <p:nvPr/>
        </p:nvSpPr>
        <p:spPr>
          <a:xfrm>
            <a:off x="4286248" y="2428868"/>
            <a:ext cx="50006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969959"/>
          </a:xfrm>
        </p:spPr>
        <p:txBody>
          <a:bodyPr/>
          <a:lstStyle/>
          <a:p>
            <a:pPr algn="l"/>
            <a:r>
              <a:rPr lang="es-ES_tradnl" dirty="0" smtClean="0"/>
              <a:t>	QUESTION   TAGS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715304" cy="4357718"/>
          </a:xfrm>
        </p:spPr>
        <p:txBody>
          <a:bodyPr>
            <a:normAutofit/>
          </a:bodyPr>
          <a:lstStyle/>
          <a:p>
            <a:pPr algn="ctr"/>
            <a:r>
              <a:rPr lang="es-ES_tradnl" dirty="0" err="1" smtClean="0">
                <a:solidFill>
                  <a:srgbClr val="FF0000"/>
                </a:solidFill>
              </a:rPr>
              <a:t>Exercises</a:t>
            </a:r>
            <a:r>
              <a:rPr lang="es-ES_tradnl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s-ES_tradnl" dirty="0" err="1" smtClean="0">
                <a:solidFill>
                  <a:srgbClr val="FF0000"/>
                </a:solidFill>
              </a:rPr>
              <a:t>Put</a:t>
            </a:r>
            <a:r>
              <a:rPr lang="es-ES_tradnl" dirty="0" smtClean="0">
                <a:solidFill>
                  <a:srgbClr val="FF0000"/>
                </a:solidFill>
              </a:rPr>
              <a:t>  a </a:t>
            </a:r>
            <a:r>
              <a:rPr lang="es-ES_tradnl" dirty="0" err="1" smtClean="0">
                <a:solidFill>
                  <a:srgbClr val="FF0000"/>
                </a:solidFill>
              </a:rPr>
              <a:t>Question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Tag</a:t>
            </a:r>
            <a:r>
              <a:rPr lang="es-ES_tradnl" dirty="0" smtClean="0">
                <a:solidFill>
                  <a:srgbClr val="FF0000"/>
                </a:solidFill>
              </a:rPr>
              <a:t> at </a:t>
            </a:r>
            <a:r>
              <a:rPr lang="es-ES_tradnl" dirty="0" err="1" smtClean="0">
                <a:solidFill>
                  <a:srgbClr val="FF0000"/>
                </a:solidFill>
              </a:rPr>
              <a:t>the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end</a:t>
            </a:r>
            <a:r>
              <a:rPr lang="es-ES_tradnl" dirty="0" smtClean="0">
                <a:solidFill>
                  <a:srgbClr val="FF0000"/>
                </a:solidFill>
              </a:rPr>
              <a:t> of </a:t>
            </a:r>
            <a:r>
              <a:rPr lang="es-ES_tradnl" dirty="0" err="1" smtClean="0">
                <a:solidFill>
                  <a:srgbClr val="FF0000"/>
                </a:solidFill>
              </a:rPr>
              <a:t>each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sentence</a:t>
            </a:r>
            <a:r>
              <a:rPr lang="es-ES_tradnl" dirty="0" smtClean="0">
                <a:solidFill>
                  <a:srgbClr val="FF0000"/>
                </a:solidFill>
              </a:rPr>
              <a:t>:</a:t>
            </a:r>
          </a:p>
          <a:p>
            <a:pPr algn="l"/>
            <a:endParaRPr lang="es-ES_tradnl" dirty="0" smtClean="0"/>
          </a:p>
          <a:p>
            <a:pPr algn="l"/>
            <a:r>
              <a:rPr lang="es-ES_tradnl" sz="2000" dirty="0" smtClean="0"/>
              <a:t>1.- </a:t>
            </a:r>
            <a:r>
              <a:rPr lang="es-ES_tradnl" sz="2000" dirty="0" err="1" smtClean="0"/>
              <a:t>You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don’t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like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music</a:t>
            </a:r>
            <a:r>
              <a:rPr lang="es-ES_tradnl" sz="2000" dirty="0" smtClean="0"/>
              <a:t> ____________________________________</a:t>
            </a:r>
          </a:p>
          <a:p>
            <a:pPr algn="l"/>
            <a:r>
              <a:rPr lang="es-ES_tradnl" sz="2000" dirty="0" smtClean="0"/>
              <a:t>2.- Robert </a:t>
            </a:r>
            <a:r>
              <a:rPr lang="es-ES_tradnl" sz="2000" dirty="0" err="1" smtClean="0"/>
              <a:t>isn’t</a:t>
            </a:r>
            <a:r>
              <a:rPr lang="es-ES_tradnl" sz="2000" dirty="0" smtClean="0"/>
              <a:t> at </a:t>
            </a:r>
            <a:r>
              <a:rPr lang="es-ES_tradnl" sz="2000" dirty="0" err="1" smtClean="0"/>
              <a:t>work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today</a:t>
            </a:r>
            <a:r>
              <a:rPr lang="es-ES_tradnl" sz="2000" dirty="0" smtClean="0"/>
              <a:t> ___________________________________</a:t>
            </a:r>
          </a:p>
          <a:p>
            <a:pPr algn="l"/>
            <a:r>
              <a:rPr lang="es-ES_tradnl" sz="2000" dirty="0" smtClean="0"/>
              <a:t>3.- </a:t>
            </a:r>
            <a:r>
              <a:rPr lang="es-ES_tradnl" sz="2000" dirty="0" err="1" smtClean="0"/>
              <a:t>It’s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too</a:t>
            </a:r>
            <a:r>
              <a:rPr lang="es-ES_tradnl" sz="2000" dirty="0" smtClean="0"/>
              <a:t> late _______________________________________________</a:t>
            </a:r>
          </a:p>
          <a:p>
            <a:pPr algn="l"/>
            <a:r>
              <a:rPr lang="es-ES_tradnl" sz="2000" dirty="0" smtClean="0"/>
              <a:t>4.- </a:t>
            </a:r>
            <a:r>
              <a:rPr lang="es-ES_tradnl" sz="2000" dirty="0" err="1" smtClean="0"/>
              <a:t>They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didn’t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party</a:t>
            </a:r>
            <a:r>
              <a:rPr lang="es-ES_tradnl" sz="2000" dirty="0" smtClean="0"/>
              <a:t> __________________________________</a:t>
            </a:r>
          </a:p>
          <a:p>
            <a:pPr algn="l"/>
            <a:r>
              <a:rPr lang="es-ES_tradnl" sz="2000" dirty="0" smtClean="0"/>
              <a:t>5.- </a:t>
            </a:r>
            <a:r>
              <a:rPr lang="es-ES_tradnl" sz="2000" dirty="0" err="1" smtClean="0"/>
              <a:t>We’re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leaving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tomorrow</a:t>
            </a:r>
            <a:r>
              <a:rPr lang="es-ES_tradnl" sz="2000" dirty="0" smtClean="0"/>
              <a:t> ____________________________________</a:t>
            </a:r>
          </a:p>
          <a:p>
            <a:pPr algn="l"/>
            <a:r>
              <a:rPr lang="es-ES_tradnl" sz="2000" dirty="0" smtClean="0"/>
              <a:t>6.- Pass me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magazine ______________________________________</a:t>
            </a:r>
          </a:p>
          <a:p>
            <a:pPr algn="l"/>
            <a:r>
              <a:rPr lang="es-ES_tradnl" sz="2000" dirty="0" smtClean="0"/>
              <a:t>7.- </a:t>
            </a:r>
            <a:r>
              <a:rPr lang="es-ES_tradnl" sz="2000" dirty="0" err="1" smtClean="0"/>
              <a:t>Let’s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have</a:t>
            </a:r>
            <a:r>
              <a:rPr lang="es-ES_tradnl" sz="2000" dirty="0" smtClean="0"/>
              <a:t> a cup of tea ______________________________________</a:t>
            </a:r>
            <a:endParaRPr 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pPr algn="ctr"/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715304" cy="3786214"/>
          </a:xfrm>
        </p:spPr>
        <p:txBody>
          <a:bodyPr/>
          <a:lstStyle/>
          <a:p>
            <a:pPr algn="l"/>
            <a:r>
              <a:rPr lang="es-ES_tradnl" dirty="0" smtClean="0"/>
              <a:t>  </a:t>
            </a:r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endParaRPr lang="es-ES_tradnl" sz="1200" dirty="0" smtClean="0"/>
          </a:p>
          <a:p>
            <a:pPr algn="l"/>
            <a:r>
              <a:rPr lang="es-ES_tradnl" sz="1200" dirty="0" smtClean="0"/>
              <a:t>                                                                                                                                                                           Juan Muñoz A.</a:t>
            </a:r>
          </a:p>
          <a:p>
            <a:pPr algn="l"/>
            <a:r>
              <a:rPr lang="es-ES_tradnl" sz="1200" dirty="0" smtClean="0"/>
              <a:t>                                                                                                                                                                        Profesor de inglés</a:t>
            </a:r>
          </a:p>
          <a:p>
            <a:pPr algn="l"/>
            <a:r>
              <a:rPr lang="es-ES_tradnl" sz="1200" dirty="0" smtClean="0"/>
              <a:t>                                                                                                                                                                                   Chile</a:t>
            </a:r>
            <a:endParaRPr lang="es-ES_tradnl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B4B4B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258</Words>
  <PresentationFormat>Presentación en pantalla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 QUESTION   TAGS</vt:lpstr>
      <vt:lpstr> I QUESTION   TAG</vt:lpstr>
      <vt:lpstr> II QUESTION   TAG</vt:lpstr>
      <vt:lpstr> QUESTION   TAGS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QUESTION   TAGS</dc:title>
  <cp:lastModifiedBy>Windows T!</cp:lastModifiedBy>
  <cp:revision>41</cp:revision>
  <dcterms:modified xsi:type="dcterms:W3CDTF">2009-08-30T02:46:46Z</dcterms:modified>
</cp:coreProperties>
</file>